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Oswald" charset="1" panose="00000500000000000000"/>
      <p:regular r:id="rId8"/>
    </p:embeddedFont>
    <p:embeddedFont>
      <p:font typeface="Oswald Bold"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DM Sans" charset="1" panose="00000000000000000000"/>
      <p:regular r:id="rId14"/>
    </p:embeddedFont>
    <p:embeddedFont>
      <p:font typeface="DM Sans Bold" charset="1" panose="00000000000000000000"/>
      <p:regular r:id="rId15"/>
    </p:embeddedFont>
    <p:embeddedFont>
      <p:font typeface="DM Sans Italics" charset="1" panose="00000000000000000000"/>
      <p:regular r:id="rId16"/>
    </p:embeddedFont>
    <p:embeddedFont>
      <p:font typeface="DM Sans Bold Italics" charset="1" panose="00000000000000000000"/>
      <p:regular r:id="rId17"/>
    </p:embeddedFont>
    <p:embeddedFont>
      <p:font typeface="Open Sauce" charset="1" panose="00000500000000000000"/>
      <p:regular r:id="rId18"/>
    </p:embeddedFont>
    <p:embeddedFont>
      <p:font typeface="Open Sauce Bold" charset="1" panose="00000800000000000000"/>
      <p:regular r:id="rId19"/>
    </p:embeddedFont>
    <p:embeddedFont>
      <p:font typeface="Open Sauce Italics" charset="1" panose="00000500000000000000"/>
      <p:regular r:id="rId20"/>
    </p:embeddedFont>
    <p:embeddedFont>
      <p:font typeface="Open Sauce Bold Italics" charset="1" panose="00000800000000000000"/>
      <p:regular r:id="rId21"/>
    </p:embeddedFont>
    <p:embeddedFont>
      <p:font typeface="Open Sauce Light" charset="1" panose="00000400000000000000"/>
      <p:regular r:id="rId22"/>
    </p:embeddedFont>
    <p:embeddedFont>
      <p:font typeface="Open Sauce Light Italics" charset="1" panose="00000400000000000000"/>
      <p:regular r:id="rId23"/>
    </p:embeddedFont>
    <p:embeddedFont>
      <p:font typeface="Open Sauce Medium" charset="1" panose="00000600000000000000"/>
      <p:regular r:id="rId24"/>
    </p:embeddedFont>
    <p:embeddedFont>
      <p:font typeface="Open Sauce Medium Italics" charset="1" panose="00000600000000000000"/>
      <p:regular r:id="rId25"/>
    </p:embeddedFont>
    <p:embeddedFont>
      <p:font typeface="Open Sauce Semi-Bold" charset="1" panose="00000700000000000000"/>
      <p:regular r:id="rId26"/>
    </p:embeddedFont>
    <p:embeddedFont>
      <p:font typeface="Open Sauce Semi-Bold Italics" charset="1" panose="00000700000000000000"/>
      <p:regular r:id="rId27"/>
    </p:embeddedFont>
    <p:embeddedFont>
      <p:font typeface="Open Sauce Heavy" charset="1" panose="00000A00000000000000"/>
      <p:regular r:id="rId28"/>
    </p:embeddedFont>
    <p:embeddedFont>
      <p:font typeface="Open Sauce Heavy Italics" charset="1" panose="00000A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https://en.wikipedia.org/wiki/Black_Sea" TargetMode="External" Type="http://schemas.openxmlformats.org/officeDocument/2006/relationships/hyperlink"/><Relationship Id="rId11" Target="https://en.wikipedia.org/wiki/Steppes" TargetMode="External" Type="http://schemas.openxmlformats.org/officeDocument/2006/relationships/hyperlink"/><Relationship Id="rId12" Target="../media/image2.png" Type="http://schemas.openxmlformats.org/officeDocument/2006/relationships/image"/><Relationship Id="rId13" Target="../media/image3.svg" Type="http://schemas.openxmlformats.org/officeDocument/2006/relationships/image"/><Relationship Id="rId14" Target="../media/image10.png" Type="http://schemas.openxmlformats.org/officeDocument/2006/relationships/image"/><Relationship Id="rId15" Target="../media/image11.svg" Type="http://schemas.openxmlformats.org/officeDocument/2006/relationships/image"/><Relationship Id="rId16" Target="../media/image12.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jpeg" Type="http://schemas.openxmlformats.org/officeDocument/2006/relationships/image"/><Relationship Id="rId5" Target="https://en.wikipedia.org/wiki/Greek_language" TargetMode="External" Type="http://schemas.openxmlformats.org/officeDocument/2006/relationships/hyperlink"/><Relationship Id="rId6" Target="https://en.wikipedia.org/wiki/Central_Macedonia" TargetMode="External" Type="http://schemas.openxmlformats.org/officeDocument/2006/relationships/hyperlink"/><Relationship Id="rId7" Target="https://en.wikipedia.org/wiki/Greece" TargetMode="External" Type="http://schemas.openxmlformats.org/officeDocument/2006/relationships/hyperlink"/><Relationship Id="rId8" Target="https://en.wikipedia.org/wiki/Birdwatching" TargetMode="External" Type="http://schemas.openxmlformats.org/officeDocument/2006/relationships/hyperlink"/><Relationship Id="rId9" Target="https://en.wikipedia.org/wiki/Aegean_Sea" TargetMode="External" Type="http://schemas.openxmlformats.org/officeDocument/2006/relationships/hyperlink"/></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svg" Type="http://schemas.openxmlformats.org/officeDocument/2006/relationships/image"/><Relationship Id="rId11" Target="../media/image19.png" Type="http://schemas.openxmlformats.org/officeDocument/2006/relationships/image"/><Relationship Id="rId12" Target="../media/image20.svg" Type="http://schemas.openxmlformats.org/officeDocument/2006/relationships/image"/><Relationship Id="rId13" Target="https://en.wikipedia.org/wiki/Graminoid" TargetMode="External" Type="http://schemas.openxmlformats.org/officeDocument/2006/relationships/hyperlink"/><Relationship Id="rId14" Target="https://en.wikipedia.org/wiki/Wetland" TargetMode="External" Type="http://schemas.openxmlformats.org/officeDocument/2006/relationships/hyperlink"/><Relationship Id="rId15" Target="https://en.wikipedia.org/wiki/Wetland" TargetMode="External" Type="http://schemas.openxmlformats.org/officeDocument/2006/relationships/hyperlink"/><Relationship Id="rId16" Target="https://en.wikipedia.org/wiki/Solubility" TargetMode="External" Type="http://schemas.openxmlformats.org/officeDocument/2006/relationships/hyperlink"/><Relationship Id="rId17" Target="https://en.wikipedia.org/wiki/Marsh" TargetMode="External" Type="http://schemas.openxmlformats.org/officeDocument/2006/relationships/hyperlink"/><Relationship Id="rId18" Target="https://en.wikipedia.org/wiki/Wet_meadow#cite_note-keddy2010-1" TargetMode="External" Type="http://schemas.openxmlformats.org/officeDocument/2006/relationships/hyperlink"/><Relationship Id="rId19" Target="https://en.wikipedia.org/wiki/Savanna" TargetMode="External" Type="http://schemas.openxmlformats.org/officeDocument/2006/relationships/hyperlink"/><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1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7.png" Type="http://schemas.openxmlformats.org/officeDocument/2006/relationships/image"/><Relationship Id="rId12" Target="../media/image28.svg" Type="http://schemas.openxmlformats.org/officeDocument/2006/relationships/image"/><Relationship Id="rId13" Target="../media/image2.png" Type="http://schemas.openxmlformats.org/officeDocument/2006/relationships/image"/><Relationship Id="rId14" Target="../media/image3.svg" Type="http://schemas.openxmlformats.org/officeDocument/2006/relationships/image"/><Relationship Id="rId2" Target="../media/image1.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2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31.jpeg" Type="http://schemas.openxmlformats.org/officeDocument/2006/relationships/image"/><Relationship Id="rId6" Target="https://en.wikipedia.org/wiki/Bulgarian_language" TargetMode="External" Type="http://schemas.openxmlformats.org/officeDocument/2006/relationships/hyperlink"/><Relationship Id="rId7" Target="https://en.wikipedia.org/wiki/Macedonian_language" TargetMode="External" Type="http://schemas.openxmlformats.org/officeDocument/2006/relationships/hyperlink"/><Relationship Id="rId8" Target="https://en.wikipedia.org/wiki/Ottoman_Turkish_language" TargetMode="External" Type="http://schemas.openxmlformats.org/officeDocument/2006/relationships/hyperlink"/><Relationship Id="rId9" Target="https://en.wikipedia.org/w/index.php?title=Lithotopos&amp;action=edit&amp;redlink=1" TargetMode="External" Type="http://schemas.openxmlformats.org/officeDocument/2006/relationships/hyperlink"/></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6.jpeg" Type="http://schemas.openxmlformats.org/officeDocument/2006/relationships/image"/><Relationship Id="rId4" Target="../media/image8.pn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39.png" Type="http://schemas.openxmlformats.org/officeDocument/2006/relationships/image"/><Relationship Id="rId8" Target="../media/image4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58071"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4236347" y="3202251"/>
            <a:ext cx="9815307" cy="4208864"/>
            <a:chOff x="0" y="0"/>
            <a:chExt cx="1895495" cy="812800"/>
          </a:xfrm>
        </p:grpSpPr>
        <p:sp>
          <p:nvSpPr>
            <p:cNvPr name="Freeform 6" id="6"/>
            <p:cNvSpPr/>
            <p:nvPr/>
          </p:nvSpPr>
          <p:spPr>
            <a:xfrm flipH="false" flipV="false" rot="0">
              <a:off x="0" y="0"/>
              <a:ext cx="1895495" cy="812800"/>
            </a:xfrm>
            <a:custGeom>
              <a:avLst/>
              <a:gdLst/>
              <a:ahLst/>
              <a:cxnLst/>
              <a:rect r="r" b="b" t="t" l="l"/>
              <a:pathLst>
                <a:path h="812800" w="1895495">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sp>
        <p:sp>
          <p:nvSpPr>
            <p:cNvPr name="TextBox 7" id="7"/>
            <p:cNvSpPr txBox="true"/>
            <p:nvPr/>
          </p:nvSpPr>
          <p:spPr>
            <a:xfrm>
              <a:off x="0" y="-19050"/>
              <a:ext cx="1895495" cy="831850"/>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6028014" y="793833"/>
            <a:ext cx="596933" cy="613568"/>
          </a:xfrm>
          <a:custGeom>
            <a:avLst/>
            <a:gdLst/>
            <a:ahLst/>
            <a:cxnLst/>
            <a:rect r="r" b="b" t="t" l="l"/>
            <a:pathLst>
              <a:path h="613568" w="596933">
                <a:moveTo>
                  <a:pt x="0" y="0"/>
                </a:moveTo>
                <a:lnTo>
                  <a:pt x="596933" y="0"/>
                </a:lnTo>
                <a:lnTo>
                  <a:pt x="596933" y="613568"/>
                </a:lnTo>
                <a:lnTo>
                  <a:pt x="0" y="6135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4236347" y="4348786"/>
            <a:ext cx="9815307" cy="2766619"/>
          </a:xfrm>
          <a:prstGeom prst="rect">
            <a:avLst/>
          </a:prstGeom>
        </p:spPr>
        <p:txBody>
          <a:bodyPr anchor="t" rtlCol="false" tIns="0" lIns="0" bIns="0" rIns="0">
            <a:spAutoFit/>
          </a:bodyPr>
          <a:lstStyle/>
          <a:p>
            <a:pPr algn="ctr">
              <a:lnSpc>
                <a:spcPts val="22684"/>
              </a:lnSpc>
            </a:pPr>
            <a:r>
              <a:rPr lang="en-US" sz="16437" spc="1610">
                <a:solidFill>
                  <a:srgbClr val="231F20"/>
                </a:solidFill>
                <a:latin typeface="Oswald Bold"/>
              </a:rPr>
              <a:t>KERKINI</a:t>
            </a:r>
          </a:p>
        </p:txBody>
      </p:sp>
      <p:sp>
        <p:nvSpPr>
          <p:cNvPr name="TextBox 10" id="10"/>
          <p:cNvSpPr txBox="true"/>
          <p:nvPr/>
        </p:nvSpPr>
        <p:spPr>
          <a:xfrm rot="0">
            <a:off x="4236347" y="3438109"/>
            <a:ext cx="9815307" cy="1186902"/>
          </a:xfrm>
          <a:prstGeom prst="rect">
            <a:avLst/>
          </a:prstGeom>
        </p:spPr>
        <p:txBody>
          <a:bodyPr anchor="t" rtlCol="false" tIns="0" lIns="0" bIns="0" rIns="0">
            <a:spAutoFit/>
          </a:bodyPr>
          <a:lstStyle/>
          <a:p>
            <a:pPr algn="ctr">
              <a:lnSpc>
                <a:spcPts val="9748"/>
              </a:lnSpc>
            </a:pPr>
            <a:r>
              <a:rPr lang="en-US" sz="7063" spc="692">
                <a:solidFill>
                  <a:srgbClr val="231F20"/>
                </a:solidFill>
                <a:latin typeface="Oswald Bold"/>
              </a:rPr>
              <a:t>LAKE</a:t>
            </a:r>
          </a:p>
        </p:txBody>
      </p:sp>
      <p:sp>
        <p:nvSpPr>
          <p:cNvPr name="TextBox 11" id="11"/>
          <p:cNvSpPr txBox="true"/>
          <p:nvPr/>
        </p:nvSpPr>
        <p:spPr>
          <a:xfrm rot="0">
            <a:off x="2719596" y="7482578"/>
            <a:ext cx="12848809" cy="441638"/>
          </a:xfrm>
          <a:prstGeom prst="rect">
            <a:avLst/>
          </a:prstGeom>
        </p:spPr>
        <p:txBody>
          <a:bodyPr anchor="t" rtlCol="false" tIns="0" lIns="0" bIns="0" rIns="0">
            <a:spAutoFit/>
          </a:bodyPr>
          <a:lstStyle/>
          <a:p>
            <a:pPr algn="ctr">
              <a:lnSpc>
                <a:spcPts val="3661"/>
              </a:lnSpc>
            </a:pPr>
            <a:r>
              <a:rPr lang="en-US" sz="2653" spc="140">
                <a:solidFill>
                  <a:srgbClr val="231F20"/>
                </a:solidFill>
                <a:latin typeface="Montserrat Classic Bold"/>
              </a:rPr>
              <a:t>WWW.REALLYGREATSITE.COM</a:t>
            </a:r>
          </a:p>
        </p:txBody>
      </p:sp>
      <p:sp>
        <p:nvSpPr>
          <p:cNvPr name="TextBox 12" id="12"/>
          <p:cNvSpPr txBox="true"/>
          <p:nvPr/>
        </p:nvSpPr>
        <p:spPr>
          <a:xfrm rot="0">
            <a:off x="15096612" y="1632053"/>
            <a:ext cx="2459736" cy="579456"/>
          </a:xfrm>
          <a:prstGeom prst="rect">
            <a:avLst/>
          </a:prstGeom>
        </p:spPr>
        <p:txBody>
          <a:bodyPr anchor="t" rtlCol="false" tIns="0" lIns="0" bIns="0" rIns="0">
            <a:spAutoFit/>
          </a:bodyPr>
          <a:lstStyle/>
          <a:p>
            <a:pPr algn="ctr" marL="0" indent="0" lvl="0">
              <a:lnSpc>
                <a:spcPts val="2394"/>
              </a:lnSpc>
              <a:spcBef>
                <a:spcPct val="0"/>
              </a:spcBef>
            </a:pPr>
            <a:r>
              <a:rPr lang="en-US" sz="1735" spc="170">
                <a:solidFill>
                  <a:srgbClr val="231F20"/>
                </a:solidFill>
                <a:latin typeface="Montserrat Classic Bold"/>
              </a:rPr>
              <a:t>KONSTANTINOS MAVRIDIS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019320" y="2901697"/>
            <a:ext cx="1400485" cy="6493178"/>
            <a:chOff x="0" y="0"/>
            <a:chExt cx="368852" cy="1710138"/>
          </a:xfrm>
        </p:grpSpPr>
        <p:sp>
          <p:nvSpPr>
            <p:cNvPr name="Freeform 4" id="4"/>
            <p:cNvSpPr/>
            <p:nvPr/>
          </p:nvSpPr>
          <p:spPr>
            <a:xfrm flipH="false" flipV="false" rot="0">
              <a:off x="0" y="0"/>
              <a:ext cx="368852" cy="1710137"/>
            </a:xfrm>
            <a:custGeom>
              <a:avLst/>
              <a:gdLst/>
              <a:ahLst/>
              <a:cxnLst/>
              <a:rect r="r" b="b" t="t" l="l"/>
              <a:pathLst>
                <a:path h="1710137" w="368852">
                  <a:moveTo>
                    <a:pt x="0" y="0"/>
                  </a:moveTo>
                  <a:lnTo>
                    <a:pt x="368852" y="0"/>
                  </a:lnTo>
                  <a:lnTo>
                    <a:pt x="368852" y="1710137"/>
                  </a:lnTo>
                  <a:lnTo>
                    <a:pt x="0" y="1710137"/>
                  </a:lnTo>
                  <a:close/>
                </a:path>
              </a:pathLst>
            </a:custGeom>
            <a:solidFill>
              <a:srgbClr val="CCCCCC"/>
            </a:solidFill>
          </p:spPr>
        </p:sp>
        <p:sp>
          <p:nvSpPr>
            <p:cNvPr name="TextBox 5" id="5"/>
            <p:cNvSpPr txBox="true"/>
            <p:nvPr/>
          </p:nvSpPr>
          <p:spPr>
            <a:xfrm>
              <a:off x="0" y="-19050"/>
              <a:ext cx="368852" cy="1729188"/>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4980992" y="1036994"/>
            <a:ext cx="7416941" cy="1683727"/>
          </a:xfrm>
          <a:prstGeom prst="rect">
            <a:avLst/>
          </a:prstGeom>
        </p:spPr>
        <p:txBody>
          <a:bodyPr anchor="t" rtlCol="false" tIns="0" lIns="0" bIns="0" rIns="0">
            <a:spAutoFit/>
          </a:bodyPr>
          <a:lstStyle/>
          <a:p>
            <a:pPr algn="ctr">
              <a:lnSpc>
                <a:spcPts val="13774"/>
              </a:lnSpc>
            </a:pPr>
            <a:r>
              <a:rPr lang="en-US" sz="9981" spc="978">
                <a:solidFill>
                  <a:srgbClr val="231F20"/>
                </a:solidFill>
                <a:latin typeface="Oswald Bold"/>
              </a:rPr>
              <a:t>CONTENT</a:t>
            </a:r>
          </a:p>
        </p:txBody>
      </p:sp>
      <p:sp>
        <p:nvSpPr>
          <p:cNvPr name="Freeform 7" id="7"/>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5231353" y="3225185"/>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01</a:t>
            </a:r>
          </a:p>
        </p:txBody>
      </p:sp>
      <p:sp>
        <p:nvSpPr>
          <p:cNvPr name="TextBox 9" id="9"/>
          <p:cNvSpPr txBox="true"/>
          <p:nvPr/>
        </p:nvSpPr>
        <p:spPr>
          <a:xfrm rot="0">
            <a:off x="5231353" y="4022304"/>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02</a:t>
            </a:r>
          </a:p>
        </p:txBody>
      </p:sp>
      <p:sp>
        <p:nvSpPr>
          <p:cNvPr name="TextBox 10" id="10"/>
          <p:cNvSpPr txBox="true"/>
          <p:nvPr/>
        </p:nvSpPr>
        <p:spPr>
          <a:xfrm rot="0">
            <a:off x="5250954" y="4878121"/>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03</a:t>
            </a:r>
          </a:p>
        </p:txBody>
      </p:sp>
      <p:sp>
        <p:nvSpPr>
          <p:cNvPr name="TextBox 11" id="11"/>
          <p:cNvSpPr txBox="true"/>
          <p:nvPr/>
        </p:nvSpPr>
        <p:spPr>
          <a:xfrm rot="0">
            <a:off x="5250954" y="5659171"/>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04</a:t>
            </a:r>
          </a:p>
        </p:txBody>
      </p:sp>
      <p:sp>
        <p:nvSpPr>
          <p:cNvPr name="TextBox 12" id="12"/>
          <p:cNvSpPr txBox="true"/>
          <p:nvPr/>
        </p:nvSpPr>
        <p:spPr>
          <a:xfrm rot="0">
            <a:off x="5231353" y="6459271"/>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05</a:t>
            </a:r>
          </a:p>
        </p:txBody>
      </p:sp>
      <p:sp>
        <p:nvSpPr>
          <p:cNvPr name="TextBox 13" id="13"/>
          <p:cNvSpPr txBox="true"/>
          <p:nvPr/>
        </p:nvSpPr>
        <p:spPr>
          <a:xfrm rot="0">
            <a:off x="5250954" y="7297471"/>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06</a:t>
            </a:r>
          </a:p>
        </p:txBody>
      </p:sp>
      <p:sp>
        <p:nvSpPr>
          <p:cNvPr name="TextBox 14" id="14"/>
          <p:cNvSpPr txBox="true"/>
          <p:nvPr/>
        </p:nvSpPr>
        <p:spPr>
          <a:xfrm rot="0">
            <a:off x="6513618" y="3424712"/>
            <a:ext cx="5790503" cy="418548"/>
          </a:xfrm>
          <a:prstGeom prst="rect">
            <a:avLst/>
          </a:prstGeom>
        </p:spPr>
        <p:txBody>
          <a:bodyPr anchor="t" rtlCol="false" tIns="0" lIns="0" bIns="0" rIns="0">
            <a:spAutoFit/>
          </a:bodyPr>
          <a:lstStyle/>
          <a:p>
            <a:pPr>
              <a:lnSpc>
                <a:spcPts val="3483"/>
              </a:lnSpc>
            </a:pPr>
            <a:r>
              <a:rPr lang="en-US" sz="2524" spc="247">
                <a:solidFill>
                  <a:srgbClr val="231F20"/>
                </a:solidFill>
                <a:latin typeface="DM Sans"/>
              </a:rPr>
              <a:t>ABOUT THE LAKE</a:t>
            </a:r>
          </a:p>
        </p:txBody>
      </p:sp>
      <p:sp>
        <p:nvSpPr>
          <p:cNvPr name="TextBox 15" id="15"/>
          <p:cNvSpPr txBox="true"/>
          <p:nvPr/>
        </p:nvSpPr>
        <p:spPr>
          <a:xfrm rot="0">
            <a:off x="6464368" y="4214736"/>
            <a:ext cx="6076629" cy="418548"/>
          </a:xfrm>
          <a:prstGeom prst="rect">
            <a:avLst/>
          </a:prstGeom>
        </p:spPr>
        <p:txBody>
          <a:bodyPr anchor="t" rtlCol="false" tIns="0" lIns="0" bIns="0" rIns="0">
            <a:spAutoFit/>
          </a:bodyPr>
          <a:lstStyle/>
          <a:p>
            <a:pPr>
              <a:lnSpc>
                <a:spcPts val="3483"/>
              </a:lnSpc>
            </a:pPr>
            <a:r>
              <a:rPr lang="en-US" sz="2524" spc="247">
                <a:solidFill>
                  <a:srgbClr val="231F20"/>
                </a:solidFill>
                <a:latin typeface="DM Sans"/>
              </a:rPr>
              <a:t>THE FLORA OF THE LAKE</a:t>
            </a:r>
          </a:p>
        </p:txBody>
      </p:sp>
      <p:sp>
        <p:nvSpPr>
          <p:cNvPr name="TextBox 16" id="16"/>
          <p:cNvSpPr txBox="true"/>
          <p:nvPr/>
        </p:nvSpPr>
        <p:spPr>
          <a:xfrm rot="0">
            <a:off x="6607430" y="5004759"/>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THE FAUNA OF THE LAKE</a:t>
            </a:r>
          </a:p>
        </p:txBody>
      </p:sp>
      <p:sp>
        <p:nvSpPr>
          <p:cNvPr name="TextBox 17" id="17"/>
          <p:cNvSpPr txBox="true"/>
          <p:nvPr/>
        </p:nvSpPr>
        <p:spPr>
          <a:xfrm rot="0">
            <a:off x="6607430" y="5794782"/>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HISTORY</a:t>
            </a:r>
          </a:p>
        </p:txBody>
      </p:sp>
      <p:sp>
        <p:nvSpPr>
          <p:cNvPr name="TextBox 18" id="18"/>
          <p:cNvSpPr txBox="true"/>
          <p:nvPr/>
        </p:nvSpPr>
        <p:spPr>
          <a:xfrm rot="0">
            <a:off x="6607430" y="6584806"/>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PLACES TO GO</a:t>
            </a:r>
          </a:p>
        </p:txBody>
      </p:sp>
      <p:sp>
        <p:nvSpPr>
          <p:cNvPr name="TextBox 19" id="19"/>
          <p:cNvSpPr txBox="true"/>
          <p:nvPr/>
        </p:nvSpPr>
        <p:spPr>
          <a:xfrm rot="0">
            <a:off x="6607430" y="7374829"/>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ABOUT THE PROJECT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558768" y="4828880"/>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sp>
        <p:nvSpPr>
          <p:cNvPr name="Freeform 7" id="7"/>
          <p:cNvSpPr/>
          <p:nvPr/>
        </p:nvSpPr>
        <p:spPr>
          <a:xfrm flipH="false" flipV="false" rot="0">
            <a:off x="10758785" y="1049603"/>
            <a:ext cx="6176060" cy="8208697"/>
          </a:xfrm>
          <a:custGeom>
            <a:avLst/>
            <a:gdLst/>
            <a:ahLst/>
            <a:cxnLst/>
            <a:rect r="r" b="b" t="t" l="l"/>
            <a:pathLst>
              <a:path h="8208697" w="6176060">
                <a:moveTo>
                  <a:pt x="0" y="0"/>
                </a:moveTo>
                <a:lnTo>
                  <a:pt x="6176060" y="0"/>
                </a:lnTo>
                <a:lnTo>
                  <a:pt x="6176060" y="8208697"/>
                </a:lnTo>
                <a:lnTo>
                  <a:pt x="0" y="8208697"/>
                </a:lnTo>
                <a:lnTo>
                  <a:pt x="0" y="0"/>
                </a:lnTo>
                <a:close/>
              </a:path>
            </a:pathLst>
          </a:custGeom>
          <a:blipFill>
            <a:blip r:embed="rId4"/>
            <a:stretch>
              <a:fillRect l="-49746" t="0" r="-49746" b="0"/>
            </a:stretch>
          </a:blipFill>
        </p:spPr>
      </p:sp>
      <p:sp>
        <p:nvSpPr>
          <p:cNvPr name="Freeform 8" id="8"/>
          <p:cNvSpPr/>
          <p:nvPr/>
        </p:nvSpPr>
        <p:spPr>
          <a:xfrm flipH="false" flipV="false" rot="0">
            <a:off x="701690" y="7210022"/>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grpSp>
        <p:nvGrpSpPr>
          <p:cNvPr name="Group 9" id="9"/>
          <p:cNvGrpSpPr/>
          <p:nvPr/>
        </p:nvGrpSpPr>
        <p:grpSpPr>
          <a:xfrm rot="0">
            <a:off x="453707" y="3396305"/>
            <a:ext cx="9610044" cy="2080168"/>
            <a:chOff x="0" y="0"/>
            <a:chExt cx="12813391" cy="2773557"/>
          </a:xfrm>
        </p:grpSpPr>
        <p:grpSp>
          <p:nvGrpSpPr>
            <p:cNvPr name="Group 10" id="10"/>
            <p:cNvGrpSpPr/>
            <p:nvPr/>
          </p:nvGrpSpPr>
          <p:grpSpPr>
            <a:xfrm rot="0">
              <a:off x="0" y="0"/>
              <a:ext cx="12813391" cy="2773557"/>
              <a:chOff x="0" y="0"/>
              <a:chExt cx="3682024" cy="797002"/>
            </a:xfrm>
          </p:grpSpPr>
          <p:sp>
            <p:nvSpPr>
              <p:cNvPr name="Freeform 11" id="11"/>
              <p:cNvSpPr/>
              <p:nvPr/>
            </p:nvSpPr>
            <p:spPr>
              <a:xfrm flipH="false" flipV="false" rot="0">
                <a:off x="0" y="0"/>
                <a:ext cx="3682024" cy="797002"/>
              </a:xfrm>
              <a:custGeom>
                <a:avLst/>
                <a:gdLst/>
                <a:ahLst/>
                <a:cxnLst/>
                <a:rect r="r" b="b" t="t" l="l"/>
                <a:pathLst>
                  <a:path h="797002" w="3682024">
                    <a:moveTo>
                      <a:pt x="0" y="0"/>
                    </a:moveTo>
                    <a:lnTo>
                      <a:pt x="3682024" y="0"/>
                    </a:lnTo>
                    <a:lnTo>
                      <a:pt x="3682024" y="797002"/>
                    </a:lnTo>
                    <a:lnTo>
                      <a:pt x="0" y="797002"/>
                    </a:lnTo>
                    <a:close/>
                  </a:path>
                </a:pathLst>
              </a:custGeom>
              <a:solidFill>
                <a:srgbClr val="EFEFEF"/>
              </a:solidFill>
            </p:spPr>
          </p:sp>
          <p:sp>
            <p:nvSpPr>
              <p:cNvPr name="TextBox 12" id="12"/>
              <p:cNvSpPr txBox="true"/>
              <p:nvPr/>
            </p:nvSpPr>
            <p:spPr>
              <a:xfrm>
                <a:off x="0" y="-9525"/>
                <a:ext cx="3682024" cy="806527"/>
              </a:xfrm>
              <a:prstGeom prst="rect">
                <a:avLst/>
              </a:prstGeom>
            </p:spPr>
            <p:txBody>
              <a:bodyPr anchor="ctr" rtlCol="false" tIns="50800" lIns="50800" bIns="50800" rIns="50800"/>
              <a:lstStyle/>
              <a:p>
                <a:pPr algn="ctr">
                  <a:lnSpc>
                    <a:spcPts val="2470"/>
                  </a:lnSpc>
                </a:pPr>
              </a:p>
            </p:txBody>
          </p:sp>
        </p:grpSp>
        <p:sp>
          <p:nvSpPr>
            <p:cNvPr name="TextBox 13" id="13"/>
            <p:cNvSpPr txBox="true"/>
            <p:nvPr/>
          </p:nvSpPr>
          <p:spPr>
            <a:xfrm rot="0">
              <a:off x="2355610" y="329986"/>
              <a:ext cx="9509575" cy="2202371"/>
            </a:xfrm>
            <a:prstGeom prst="rect">
              <a:avLst/>
            </a:prstGeom>
          </p:spPr>
          <p:txBody>
            <a:bodyPr anchor="t" rtlCol="false" tIns="0" lIns="0" bIns="0" rIns="0">
              <a:spAutoFit/>
            </a:bodyPr>
            <a:lstStyle/>
            <a:p>
              <a:pPr algn="l" marL="0" indent="0" lvl="0">
                <a:lnSpc>
                  <a:spcPts val="2636"/>
                </a:lnSpc>
                <a:spcBef>
                  <a:spcPct val="0"/>
                </a:spcBef>
              </a:pPr>
              <a:r>
                <a:rPr lang="en-US" sz="1910" spc="187">
                  <a:solidFill>
                    <a:srgbClr val="231F20"/>
                  </a:solidFill>
                  <a:latin typeface="DM Sans"/>
                </a:rPr>
                <a:t>Lake Kerkini (</a:t>
              </a:r>
              <a:r>
                <a:rPr lang="en-US" sz="1910" spc="187">
                  <a:solidFill>
                    <a:srgbClr val="231F20"/>
                  </a:solidFill>
                  <a:latin typeface="DM Sans"/>
                  <a:hlinkClick r:id="rId5" tooltip="https://en.wikipedia.org/wiki/Greek_language"/>
                </a:rPr>
                <a:t>Greek</a:t>
              </a:r>
              <a:r>
                <a:rPr lang="en-US" sz="1910" spc="187">
                  <a:solidFill>
                    <a:srgbClr val="231F20"/>
                  </a:solidFill>
                  <a:latin typeface="DM Sans"/>
                </a:rPr>
                <a:t>: Λίμνη Κερκίνη – Limni Kerkini) is an artificial reservoir in </a:t>
              </a:r>
              <a:r>
                <a:rPr lang="en-US" sz="1910" spc="187">
                  <a:solidFill>
                    <a:srgbClr val="231F20"/>
                  </a:solidFill>
                  <a:latin typeface="DM Sans"/>
                  <a:hlinkClick r:id="rId6" tooltip="https://en.wikipedia.org/wiki/Central_Macedonia"/>
                </a:rPr>
                <a:t>Central Macedonia</a:t>
              </a:r>
              <a:r>
                <a:rPr lang="en-US" sz="1910" spc="187">
                  <a:solidFill>
                    <a:srgbClr val="231F20"/>
                  </a:solidFill>
                  <a:latin typeface="DM Sans"/>
                </a:rPr>
                <a:t>, </a:t>
              </a:r>
              <a:r>
                <a:rPr lang="en-US" sz="1910" spc="187">
                  <a:solidFill>
                    <a:srgbClr val="231F20"/>
                  </a:solidFill>
                  <a:latin typeface="DM Sans"/>
                  <a:hlinkClick r:id="rId7" tooltip="https://en.wikipedia.org/wiki/Greece"/>
                </a:rPr>
                <a:t>Greece</a:t>
              </a:r>
              <a:r>
                <a:rPr lang="en-US" sz="1910" spc="187">
                  <a:solidFill>
                    <a:srgbClr val="231F20"/>
                  </a:solidFill>
                  <a:latin typeface="DM Sans"/>
                </a:rPr>
                <a:t> that was created in 1932, and then redeveloped in 1980, on the site of what was previously an extremely extensive marshland.</a:t>
              </a:r>
            </a:p>
          </p:txBody>
        </p:sp>
      </p:grpSp>
      <p:grpSp>
        <p:nvGrpSpPr>
          <p:cNvPr name="Group 14" id="14"/>
          <p:cNvGrpSpPr/>
          <p:nvPr/>
        </p:nvGrpSpPr>
        <p:grpSpPr>
          <a:xfrm rot="0">
            <a:off x="701690" y="5777447"/>
            <a:ext cx="9610044" cy="2125507"/>
            <a:chOff x="0" y="0"/>
            <a:chExt cx="12813391" cy="2834009"/>
          </a:xfrm>
        </p:grpSpPr>
        <p:grpSp>
          <p:nvGrpSpPr>
            <p:cNvPr name="Group 15" id="15"/>
            <p:cNvGrpSpPr/>
            <p:nvPr/>
          </p:nvGrpSpPr>
          <p:grpSpPr>
            <a:xfrm rot="0">
              <a:off x="0" y="0"/>
              <a:ext cx="12813391" cy="2834009"/>
              <a:chOff x="0" y="0"/>
              <a:chExt cx="3682024" cy="814374"/>
            </a:xfrm>
          </p:grpSpPr>
          <p:sp>
            <p:nvSpPr>
              <p:cNvPr name="Freeform 16" id="16"/>
              <p:cNvSpPr/>
              <p:nvPr/>
            </p:nvSpPr>
            <p:spPr>
              <a:xfrm flipH="false" flipV="false" rot="0">
                <a:off x="0" y="0"/>
                <a:ext cx="3682024" cy="814374"/>
              </a:xfrm>
              <a:custGeom>
                <a:avLst/>
                <a:gdLst/>
                <a:ahLst/>
                <a:cxnLst/>
                <a:rect r="r" b="b" t="t" l="l"/>
                <a:pathLst>
                  <a:path h="814374" w="3682024">
                    <a:moveTo>
                      <a:pt x="0" y="0"/>
                    </a:moveTo>
                    <a:lnTo>
                      <a:pt x="3682024" y="0"/>
                    </a:lnTo>
                    <a:lnTo>
                      <a:pt x="3682024" y="814374"/>
                    </a:lnTo>
                    <a:lnTo>
                      <a:pt x="0" y="814374"/>
                    </a:lnTo>
                    <a:close/>
                  </a:path>
                </a:pathLst>
              </a:custGeom>
              <a:solidFill>
                <a:srgbClr val="EFEFEF"/>
              </a:solidFill>
            </p:spPr>
          </p:sp>
          <p:sp>
            <p:nvSpPr>
              <p:cNvPr name="TextBox 17" id="17"/>
              <p:cNvSpPr txBox="true"/>
              <p:nvPr/>
            </p:nvSpPr>
            <p:spPr>
              <a:xfrm>
                <a:off x="0" y="-19050"/>
                <a:ext cx="3682024" cy="833424"/>
              </a:xfrm>
              <a:prstGeom prst="rect">
                <a:avLst/>
              </a:prstGeom>
            </p:spPr>
            <p:txBody>
              <a:bodyPr anchor="ctr" rtlCol="false" tIns="50800" lIns="50800" bIns="50800" rIns="50800"/>
              <a:lstStyle/>
              <a:p>
                <a:pPr algn="ctr">
                  <a:lnSpc>
                    <a:spcPts val="2859"/>
                  </a:lnSpc>
                </a:pPr>
              </a:p>
            </p:txBody>
          </p:sp>
        </p:grpSp>
        <p:sp>
          <p:nvSpPr>
            <p:cNvPr name="TextBox 18" id="18"/>
            <p:cNvSpPr txBox="true"/>
            <p:nvPr/>
          </p:nvSpPr>
          <p:spPr>
            <a:xfrm rot="0">
              <a:off x="2355610" y="329986"/>
              <a:ext cx="9509575" cy="2262823"/>
            </a:xfrm>
            <a:prstGeom prst="rect">
              <a:avLst/>
            </a:prstGeom>
          </p:spPr>
          <p:txBody>
            <a:bodyPr anchor="t" rtlCol="false" tIns="0" lIns="0" bIns="0" rIns="0">
              <a:spAutoFit/>
            </a:bodyPr>
            <a:lstStyle/>
            <a:p>
              <a:pPr algn="l" marL="0" indent="0" lvl="0">
                <a:lnSpc>
                  <a:spcPts val="2774"/>
                </a:lnSpc>
                <a:spcBef>
                  <a:spcPct val="0"/>
                </a:spcBef>
              </a:pPr>
              <a:r>
                <a:rPr lang="en-US" sz="2010" spc="197">
                  <a:solidFill>
                    <a:srgbClr val="231F20"/>
                  </a:solidFill>
                  <a:latin typeface="DM Sans"/>
                </a:rPr>
                <a:t>Lake Kerkini is now one of the premier </a:t>
              </a:r>
              <a:r>
                <a:rPr lang="en-US" sz="2010" spc="197">
                  <a:solidFill>
                    <a:srgbClr val="231F20"/>
                  </a:solidFill>
                  <a:latin typeface="DM Sans"/>
                  <a:hlinkClick r:id="rId8" tooltip="https://en.wikipedia.org/wiki/Birdwatching"/>
                </a:rPr>
                <a:t>birdwatching</a:t>
              </a:r>
              <a:r>
                <a:rPr lang="en-US" sz="2010" spc="197">
                  <a:solidFill>
                    <a:srgbClr val="231F20"/>
                  </a:solidFill>
                  <a:latin typeface="DM Sans"/>
                </a:rPr>
                <a:t> sites in Greece, as it is situated along the migratory flyway for birds en route to the </a:t>
              </a:r>
              <a:r>
                <a:rPr lang="en-US" sz="2010" spc="197">
                  <a:solidFill>
                    <a:srgbClr val="231F20"/>
                  </a:solidFill>
                  <a:latin typeface="DM Sans"/>
                  <a:hlinkClick r:id="rId9" tooltip="https://en.wikipedia.org/wiki/Aegean_Sea"/>
                </a:rPr>
                <a:t>Aegean Sea</a:t>
              </a:r>
              <a:r>
                <a:rPr lang="en-US" sz="2010" spc="197">
                  <a:solidFill>
                    <a:srgbClr val="231F20"/>
                  </a:solidFill>
                  <a:latin typeface="DM Sans"/>
                </a:rPr>
                <a:t>, the Balkan region, the </a:t>
              </a:r>
              <a:r>
                <a:rPr lang="en-US" sz="2010" spc="197">
                  <a:solidFill>
                    <a:srgbClr val="231F20"/>
                  </a:solidFill>
                  <a:latin typeface="DM Sans"/>
                  <a:hlinkClick r:id="rId10" tooltip="https://en.wikipedia.org/wiki/Black_Sea"/>
                </a:rPr>
                <a:t>Black Sea</a:t>
              </a:r>
              <a:r>
                <a:rPr lang="en-US" sz="2010" spc="197">
                  <a:solidFill>
                    <a:srgbClr val="231F20"/>
                  </a:solidFill>
                  <a:latin typeface="DM Sans"/>
                </a:rPr>
                <a:t>, the Hungarian </a:t>
              </a:r>
              <a:r>
                <a:rPr lang="en-US" sz="2010" spc="197">
                  <a:solidFill>
                    <a:srgbClr val="231F20"/>
                  </a:solidFill>
                  <a:latin typeface="DM Sans"/>
                  <a:hlinkClick r:id="rId11" tooltip="https://en.wikipedia.org/wiki/Steppes"/>
                </a:rPr>
                <a:t>steppes</a:t>
              </a:r>
              <a:r>
                <a:rPr lang="en-US" sz="2010" spc="197">
                  <a:solidFill>
                    <a:srgbClr val="231F20"/>
                  </a:solidFill>
                  <a:latin typeface="DM Sans"/>
                </a:rPr>
                <a:t> and beyond.</a:t>
              </a:r>
            </a:p>
          </p:txBody>
        </p:sp>
      </p:grpSp>
      <p:sp>
        <p:nvSpPr>
          <p:cNvPr name="Freeform 19" id="19"/>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0" id="20"/>
          <p:cNvSpPr/>
          <p:nvPr/>
        </p:nvSpPr>
        <p:spPr>
          <a:xfrm flipH="false" flipV="false" rot="0">
            <a:off x="701690" y="3890126"/>
            <a:ext cx="1285324" cy="1092526"/>
          </a:xfrm>
          <a:custGeom>
            <a:avLst/>
            <a:gdLst/>
            <a:ahLst/>
            <a:cxnLst/>
            <a:rect r="r" b="b" t="t" l="l"/>
            <a:pathLst>
              <a:path h="1092526" w="1285324">
                <a:moveTo>
                  <a:pt x="0" y="0"/>
                </a:moveTo>
                <a:lnTo>
                  <a:pt x="1285324" y="0"/>
                </a:lnTo>
                <a:lnTo>
                  <a:pt x="1285324" y="1092526"/>
                </a:lnTo>
                <a:lnTo>
                  <a:pt x="0" y="109252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1" id="21"/>
          <p:cNvSpPr/>
          <p:nvPr/>
        </p:nvSpPr>
        <p:spPr>
          <a:xfrm flipH="false" flipV="false" rot="0">
            <a:off x="701690" y="6196716"/>
            <a:ext cx="1862197" cy="1706238"/>
          </a:xfrm>
          <a:custGeom>
            <a:avLst/>
            <a:gdLst/>
            <a:ahLst/>
            <a:cxnLst/>
            <a:rect r="r" b="b" t="t" l="l"/>
            <a:pathLst>
              <a:path h="1706238" w="1862197">
                <a:moveTo>
                  <a:pt x="0" y="0"/>
                </a:moveTo>
                <a:lnTo>
                  <a:pt x="1862197" y="0"/>
                </a:lnTo>
                <a:lnTo>
                  <a:pt x="1862197" y="1706238"/>
                </a:lnTo>
                <a:lnTo>
                  <a:pt x="0" y="1706238"/>
                </a:lnTo>
                <a:lnTo>
                  <a:pt x="0" y="0"/>
                </a:lnTo>
                <a:close/>
              </a:path>
            </a:pathLst>
          </a:custGeom>
          <a:blipFill>
            <a:blip r:embed="rId16"/>
            <a:stretch>
              <a:fillRect l="0" t="0" r="0" b="0"/>
            </a:stretch>
          </a:blipFill>
        </p:spPr>
      </p:sp>
      <p:sp>
        <p:nvSpPr>
          <p:cNvPr name="TextBox 22" id="22"/>
          <p:cNvSpPr txBox="true"/>
          <p:nvPr/>
        </p:nvSpPr>
        <p:spPr>
          <a:xfrm rot="0">
            <a:off x="453707" y="750607"/>
            <a:ext cx="10106008" cy="1645573"/>
          </a:xfrm>
          <a:prstGeom prst="rect">
            <a:avLst/>
          </a:prstGeom>
        </p:spPr>
        <p:txBody>
          <a:bodyPr anchor="t" rtlCol="false" tIns="0" lIns="0" bIns="0" rIns="0">
            <a:spAutoFit/>
          </a:bodyPr>
          <a:lstStyle/>
          <a:p>
            <a:pPr>
              <a:lnSpc>
                <a:spcPts val="13360"/>
              </a:lnSpc>
            </a:pPr>
            <a:r>
              <a:rPr lang="en-US" sz="9681" spc="948">
                <a:solidFill>
                  <a:srgbClr val="231F20"/>
                </a:solidFill>
                <a:latin typeface="Oswald Bold"/>
              </a:rPr>
              <a:t>ABOUT THE LAKE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8663659" y="6071953"/>
            <a:ext cx="960682" cy="1052540"/>
          </a:xfrm>
          <a:custGeom>
            <a:avLst/>
            <a:gdLst/>
            <a:ahLst/>
            <a:cxnLst/>
            <a:rect r="r" b="b" t="t" l="l"/>
            <a:pathLst>
              <a:path h="1052540" w="960682">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74426" y="3206190"/>
            <a:ext cx="3474003" cy="647719"/>
            <a:chOff x="0" y="0"/>
            <a:chExt cx="914964" cy="170593"/>
          </a:xfrm>
        </p:grpSpPr>
        <p:sp>
          <p:nvSpPr>
            <p:cNvPr name="Freeform 5" id="5"/>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1A1A1A"/>
            </a:solidFill>
          </p:spPr>
        </p:sp>
        <p:sp>
          <p:nvSpPr>
            <p:cNvPr name="TextBox 6" id="6"/>
            <p:cNvSpPr txBox="true"/>
            <p:nvPr/>
          </p:nvSpPr>
          <p:spPr>
            <a:xfrm>
              <a:off x="0" y="-57150"/>
              <a:ext cx="914964" cy="227743"/>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Bold"/>
                </a:rPr>
                <a:t>Water lilies</a:t>
              </a:r>
            </a:p>
          </p:txBody>
        </p:sp>
      </p:grpSp>
      <p:grpSp>
        <p:nvGrpSpPr>
          <p:cNvPr name="Group 7" id="7"/>
          <p:cNvGrpSpPr/>
          <p:nvPr/>
        </p:nvGrpSpPr>
        <p:grpSpPr>
          <a:xfrm rot="0">
            <a:off x="7218805" y="3206190"/>
            <a:ext cx="3474003" cy="647719"/>
            <a:chOff x="0" y="0"/>
            <a:chExt cx="914964" cy="170593"/>
          </a:xfrm>
        </p:grpSpPr>
        <p:sp>
          <p:nvSpPr>
            <p:cNvPr name="Freeform 8" id="8"/>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1A1A1A"/>
            </a:solidFill>
          </p:spPr>
        </p:sp>
        <p:sp>
          <p:nvSpPr>
            <p:cNvPr name="TextBox 9" id="9"/>
            <p:cNvSpPr txBox="true"/>
            <p:nvPr/>
          </p:nvSpPr>
          <p:spPr>
            <a:xfrm>
              <a:off x="0" y="-57150"/>
              <a:ext cx="914964" cy="227743"/>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Bold"/>
                </a:rPr>
                <a:t>Reeds</a:t>
              </a:r>
            </a:p>
          </p:txBody>
        </p:sp>
      </p:grpSp>
      <p:grpSp>
        <p:nvGrpSpPr>
          <p:cNvPr name="Group 10" id="10"/>
          <p:cNvGrpSpPr/>
          <p:nvPr/>
        </p:nvGrpSpPr>
        <p:grpSpPr>
          <a:xfrm rot="0">
            <a:off x="13284209" y="3206190"/>
            <a:ext cx="3474003" cy="647719"/>
            <a:chOff x="0" y="0"/>
            <a:chExt cx="914964" cy="170593"/>
          </a:xfrm>
        </p:grpSpPr>
        <p:sp>
          <p:nvSpPr>
            <p:cNvPr name="Freeform 11" id="11"/>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1A1A1A"/>
            </a:solidFill>
          </p:spPr>
        </p:sp>
        <p:sp>
          <p:nvSpPr>
            <p:cNvPr name="TextBox 12" id="12"/>
            <p:cNvSpPr txBox="true"/>
            <p:nvPr/>
          </p:nvSpPr>
          <p:spPr>
            <a:xfrm>
              <a:off x="0" y="-57150"/>
              <a:ext cx="914964" cy="227743"/>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Bold"/>
                </a:rPr>
                <a:t>Wet Meadows</a:t>
              </a:r>
            </a:p>
          </p:txBody>
        </p:sp>
      </p:grpSp>
      <p:sp>
        <p:nvSpPr>
          <p:cNvPr name="Freeform 13" id="13"/>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7971858" y="4855262"/>
            <a:ext cx="2344284" cy="3485924"/>
          </a:xfrm>
          <a:custGeom>
            <a:avLst/>
            <a:gdLst/>
            <a:ahLst/>
            <a:cxnLst/>
            <a:rect r="r" b="b" t="t" l="l"/>
            <a:pathLst>
              <a:path h="3485924" w="2344284">
                <a:moveTo>
                  <a:pt x="0" y="0"/>
                </a:moveTo>
                <a:lnTo>
                  <a:pt x="2344284" y="0"/>
                </a:lnTo>
                <a:lnTo>
                  <a:pt x="2344284" y="3485924"/>
                </a:lnTo>
                <a:lnTo>
                  <a:pt x="0" y="34859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2887170" y="7361226"/>
            <a:ext cx="4799067" cy="2273558"/>
          </a:xfrm>
          <a:custGeom>
            <a:avLst/>
            <a:gdLst/>
            <a:ahLst/>
            <a:cxnLst/>
            <a:rect r="r" b="b" t="t" l="l"/>
            <a:pathLst>
              <a:path h="2273558" w="4799067">
                <a:moveTo>
                  <a:pt x="0" y="0"/>
                </a:moveTo>
                <a:lnTo>
                  <a:pt x="4799068" y="0"/>
                </a:lnTo>
                <a:lnTo>
                  <a:pt x="4799068" y="2273558"/>
                </a:lnTo>
                <a:lnTo>
                  <a:pt x="0" y="227355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0">
            <a:off x="11569267" y="7244308"/>
            <a:ext cx="3451944" cy="2601903"/>
          </a:xfrm>
          <a:custGeom>
            <a:avLst/>
            <a:gdLst/>
            <a:ahLst/>
            <a:cxnLst/>
            <a:rect r="r" b="b" t="t" l="l"/>
            <a:pathLst>
              <a:path h="2601903" w="3451944">
                <a:moveTo>
                  <a:pt x="0" y="0"/>
                </a:moveTo>
                <a:lnTo>
                  <a:pt x="3451943" y="0"/>
                </a:lnTo>
                <a:lnTo>
                  <a:pt x="3451943" y="2601902"/>
                </a:lnTo>
                <a:lnTo>
                  <a:pt x="0" y="260190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8" id="18"/>
          <p:cNvSpPr txBox="true"/>
          <p:nvPr/>
        </p:nvSpPr>
        <p:spPr>
          <a:xfrm rot="0">
            <a:off x="2887170" y="1277407"/>
            <a:ext cx="11552977" cy="1166783"/>
          </a:xfrm>
          <a:prstGeom prst="rect">
            <a:avLst/>
          </a:prstGeom>
        </p:spPr>
        <p:txBody>
          <a:bodyPr anchor="t" rtlCol="false" tIns="0" lIns="0" bIns="0" rIns="0">
            <a:spAutoFit/>
          </a:bodyPr>
          <a:lstStyle/>
          <a:p>
            <a:pPr algn="ctr">
              <a:lnSpc>
                <a:spcPts val="9587"/>
              </a:lnSpc>
            </a:pPr>
            <a:r>
              <a:rPr lang="en-US" sz="6947" spc="368">
                <a:solidFill>
                  <a:srgbClr val="231F20"/>
                </a:solidFill>
                <a:latin typeface="Oswald Bold"/>
              </a:rPr>
              <a:t>THE FLORA OF THE LAKE</a:t>
            </a:r>
          </a:p>
        </p:txBody>
      </p:sp>
      <p:sp>
        <p:nvSpPr>
          <p:cNvPr name="TextBox 19" id="19"/>
          <p:cNvSpPr txBox="true"/>
          <p:nvPr/>
        </p:nvSpPr>
        <p:spPr>
          <a:xfrm rot="0">
            <a:off x="1830975" y="4045241"/>
            <a:ext cx="3360904" cy="1658636"/>
          </a:xfrm>
          <a:prstGeom prst="rect">
            <a:avLst/>
          </a:prstGeom>
        </p:spPr>
        <p:txBody>
          <a:bodyPr anchor="t" rtlCol="false" tIns="0" lIns="0" bIns="0" rIns="0">
            <a:spAutoFit/>
          </a:bodyPr>
          <a:lstStyle/>
          <a:p>
            <a:pPr algn="ctr" marL="0" indent="0" lvl="0">
              <a:lnSpc>
                <a:spcPts val="2222"/>
              </a:lnSpc>
              <a:spcBef>
                <a:spcPct val="0"/>
              </a:spcBef>
            </a:pPr>
            <a:r>
              <a:rPr lang="en-US" sz="1610" spc="157">
                <a:solidFill>
                  <a:srgbClr val="231F20"/>
                </a:solidFill>
                <a:latin typeface="DM Sans"/>
              </a:rPr>
              <a:t>Nymphaeaceae is a family of flowering plants, commonly called water lilies. They live as rhizomatous aquatic herbs in temperate and tropical climates around the world. </a:t>
            </a:r>
          </a:p>
        </p:txBody>
      </p:sp>
      <p:sp>
        <p:nvSpPr>
          <p:cNvPr name="TextBox 20" id="20"/>
          <p:cNvSpPr txBox="true"/>
          <p:nvPr/>
        </p:nvSpPr>
        <p:spPr>
          <a:xfrm rot="0">
            <a:off x="6138875" y="4042536"/>
            <a:ext cx="6254887" cy="829961"/>
          </a:xfrm>
          <a:prstGeom prst="rect">
            <a:avLst/>
          </a:prstGeom>
        </p:spPr>
        <p:txBody>
          <a:bodyPr anchor="t" rtlCol="false" tIns="0" lIns="0" bIns="0" rIns="0">
            <a:spAutoFit/>
          </a:bodyPr>
          <a:lstStyle/>
          <a:p>
            <a:pPr algn="ctr">
              <a:lnSpc>
                <a:spcPts val="2222"/>
              </a:lnSpc>
            </a:pPr>
            <a:r>
              <a:rPr lang="en-US" sz="1610" spc="157">
                <a:solidFill>
                  <a:srgbClr val="231F20"/>
                </a:solidFill>
                <a:latin typeface="DM Sans"/>
              </a:rPr>
              <a:t>Reed is a common name for several tall, </a:t>
            </a:r>
            <a:r>
              <a:rPr lang="en-US" sz="1610" spc="157">
                <a:solidFill>
                  <a:srgbClr val="231F20"/>
                </a:solidFill>
                <a:latin typeface="DM Sans"/>
                <a:hlinkClick r:id="rId13" tooltip="https://en.wikipedia.org/wiki/Graminoid"/>
              </a:rPr>
              <a:t>grass-like plants</a:t>
            </a:r>
            <a:r>
              <a:rPr lang="en-US" sz="1610" spc="157">
                <a:solidFill>
                  <a:srgbClr val="231F20"/>
                </a:solidFill>
                <a:latin typeface="DM Sans"/>
              </a:rPr>
              <a:t> of </a:t>
            </a:r>
            <a:r>
              <a:rPr lang="en-US" sz="1610" spc="157">
                <a:solidFill>
                  <a:srgbClr val="231F20"/>
                </a:solidFill>
                <a:latin typeface="DM Sans"/>
                <a:hlinkClick r:id="rId14" tooltip="https://en.wikipedia.org/wiki/Wetland"/>
              </a:rPr>
              <a:t>wetlands</a:t>
            </a:r>
            <a:r>
              <a:rPr lang="en-US" sz="1610" spc="157">
                <a:solidFill>
                  <a:srgbClr val="231F20"/>
                </a:solidFill>
                <a:latin typeface="DM Sans"/>
              </a:rPr>
              <a:t>.</a:t>
            </a:r>
          </a:p>
          <a:p>
            <a:pPr algn="ctr" marL="0" indent="0" lvl="0">
              <a:lnSpc>
                <a:spcPts val="2222"/>
              </a:lnSpc>
              <a:spcBef>
                <a:spcPct val="0"/>
              </a:spcBef>
            </a:pPr>
          </a:p>
        </p:txBody>
      </p:sp>
      <p:sp>
        <p:nvSpPr>
          <p:cNvPr name="TextBox 21" id="21"/>
          <p:cNvSpPr txBox="true"/>
          <p:nvPr/>
        </p:nvSpPr>
        <p:spPr>
          <a:xfrm rot="0">
            <a:off x="13340758" y="4045241"/>
            <a:ext cx="3360904" cy="3315986"/>
          </a:xfrm>
          <a:prstGeom prst="rect">
            <a:avLst/>
          </a:prstGeom>
        </p:spPr>
        <p:txBody>
          <a:bodyPr anchor="t" rtlCol="false" tIns="0" lIns="0" bIns="0" rIns="0">
            <a:spAutoFit/>
          </a:bodyPr>
          <a:lstStyle/>
          <a:p>
            <a:pPr algn="ctr" marL="0" indent="0" lvl="0">
              <a:lnSpc>
                <a:spcPts val="2222"/>
              </a:lnSpc>
              <a:spcBef>
                <a:spcPct val="0"/>
              </a:spcBef>
            </a:pPr>
            <a:r>
              <a:rPr lang="en-US" sz="1610" spc="157">
                <a:solidFill>
                  <a:srgbClr val="231F20"/>
                </a:solidFill>
                <a:latin typeface="DM Sans"/>
              </a:rPr>
              <a:t>A wet meadow is a type of </a:t>
            </a:r>
            <a:r>
              <a:rPr lang="en-US" sz="1610" spc="157">
                <a:solidFill>
                  <a:srgbClr val="231F20"/>
                </a:solidFill>
                <a:latin typeface="DM Sans"/>
                <a:hlinkClick r:id="rId15" tooltip="https://en.wikipedia.org/wiki/Wetland"/>
              </a:rPr>
              <a:t>wetland</a:t>
            </a:r>
            <a:r>
              <a:rPr lang="en-US" sz="1610" spc="157">
                <a:solidFill>
                  <a:srgbClr val="231F20"/>
                </a:solidFill>
                <a:latin typeface="DM Sans"/>
              </a:rPr>
              <a:t> with soils that are </a:t>
            </a:r>
            <a:r>
              <a:rPr lang="en-US" sz="1610" spc="157">
                <a:solidFill>
                  <a:srgbClr val="231F20"/>
                </a:solidFill>
                <a:latin typeface="DM Sans"/>
                <a:hlinkClick r:id="rId16" tooltip="https://en.wikipedia.org/wiki/Solubility"/>
              </a:rPr>
              <a:t>saturated</a:t>
            </a:r>
            <a:r>
              <a:rPr lang="en-US" sz="1610" spc="157">
                <a:solidFill>
                  <a:srgbClr val="231F20"/>
                </a:solidFill>
                <a:latin typeface="DM Sans"/>
              </a:rPr>
              <a:t> for part or all of the growing season which prevents the growth of trees and brush. Debate exists whether a wet meadow is a type of </a:t>
            </a:r>
            <a:r>
              <a:rPr lang="en-US" sz="1610" spc="157">
                <a:solidFill>
                  <a:srgbClr val="231F20"/>
                </a:solidFill>
                <a:latin typeface="DM Sans"/>
                <a:hlinkClick r:id="rId17" tooltip="https://en.wikipedia.org/wiki/Marsh"/>
              </a:rPr>
              <a:t>marsh</a:t>
            </a:r>
            <a:r>
              <a:rPr lang="en-US" sz="1610" spc="157">
                <a:solidFill>
                  <a:srgbClr val="231F20"/>
                </a:solidFill>
                <a:latin typeface="DM Sans"/>
              </a:rPr>
              <a:t> or a completely separate type of wetland.</a:t>
            </a:r>
            <a:r>
              <a:rPr lang="en-US" sz="1610" spc="157">
                <a:solidFill>
                  <a:srgbClr val="231F20"/>
                </a:solidFill>
                <a:latin typeface="DM Sans"/>
                <a:hlinkClick r:id="rId18" tooltip="https://en.wikipedia.org/wiki/Wet_meadow#cite_note-keddy2010-1"/>
              </a:rPr>
              <a:t>[1]</a:t>
            </a:r>
            <a:r>
              <a:rPr lang="en-US" sz="1610" spc="157">
                <a:solidFill>
                  <a:srgbClr val="231F20"/>
                </a:solidFill>
                <a:latin typeface="DM Sans"/>
              </a:rPr>
              <a:t> Wet prairies and wet </a:t>
            </a:r>
            <a:r>
              <a:rPr lang="en-US" sz="1610" spc="157">
                <a:solidFill>
                  <a:srgbClr val="231F20"/>
                </a:solidFill>
                <a:latin typeface="DM Sans"/>
                <a:hlinkClick r:id="rId19" tooltip="https://en.wikipedia.org/wiki/Savanna"/>
              </a:rPr>
              <a:t>savannas</a:t>
            </a:r>
            <a:r>
              <a:rPr lang="en-US" sz="1610" spc="157">
                <a:solidFill>
                  <a:srgbClr val="231F20"/>
                </a:solidFill>
                <a:latin typeface="DM Sans"/>
              </a:rPr>
              <a:t> are hydrologically similar.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5307472" y="6672678"/>
            <a:ext cx="7673056" cy="7673056"/>
          </a:xfrm>
          <a:custGeom>
            <a:avLst/>
            <a:gdLst/>
            <a:ahLst/>
            <a:cxnLst/>
            <a:rect r="r" b="b" t="t" l="l"/>
            <a:pathLst>
              <a:path h="7673056" w="7673056">
                <a:moveTo>
                  <a:pt x="0" y="0"/>
                </a:moveTo>
                <a:lnTo>
                  <a:pt x="7673056" y="0"/>
                </a:lnTo>
                <a:lnTo>
                  <a:pt x="7673056" y="7673056"/>
                </a:lnTo>
                <a:lnTo>
                  <a:pt x="0" y="76730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024816" y="5501099"/>
            <a:ext cx="2238367" cy="2238367"/>
          </a:xfrm>
          <a:custGeom>
            <a:avLst/>
            <a:gdLst/>
            <a:ahLst/>
            <a:cxnLst/>
            <a:rect r="r" b="b" t="t" l="l"/>
            <a:pathLst>
              <a:path h="2238367" w="2238367">
                <a:moveTo>
                  <a:pt x="0" y="0"/>
                </a:moveTo>
                <a:lnTo>
                  <a:pt x="2238368" y="0"/>
                </a:lnTo>
                <a:lnTo>
                  <a:pt x="2238368" y="2238367"/>
                </a:lnTo>
                <a:lnTo>
                  <a:pt x="0" y="22383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663659" y="6071953"/>
            <a:ext cx="960682" cy="1052540"/>
          </a:xfrm>
          <a:custGeom>
            <a:avLst/>
            <a:gdLst/>
            <a:ahLst/>
            <a:cxnLst/>
            <a:rect r="r" b="b" t="t" l="l"/>
            <a:pathLst>
              <a:path h="1052540" w="960682">
                <a:moveTo>
                  <a:pt x="0" y="0"/>
                </a:moveTo>
                <a:lnTo>
                  <a:pt x="960682" y="0"/>
                </a:lnTo>
                <a:lnTo>
                  <a:pt x="960682" y="1052541"/>
                </a:lnTo>
                <a:lnTo>
                  <a:pt x="0" y="10525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1539534" y="7377531"/>
            <a:ext cx="2238367" cy="2238367"/>
          </a:xfrm>
          <a:custGeom>
            <a:avLst/>
            <a:gdLst/>
            <a:ahLst/>
            <a:cxnLst/>
            <a:rect r="r" b="b" t="t" l="l"/>
            <a:pathLst>
              <a:path h="2238367" w="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4510099" y="7377531"/>
            <a:ext cx="2238367" cy="2238367"/>
          </a:xfrm>
          <a:custGeom>
            <a:avLst/>
            <a:gdLst/>
            <a:ahLst/>
            <a:cxnLst/>
            <a:rect r="r" b="b" t="t" l="l"/>
            <a:pathLst>
              <a:path h="2238367" w="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4994936" y="7891202"/>
            <a:ext cx="1268693" cy="1211025"/>
          </a:xfrm>
          <a:custGeom>
            <a:avLst/>
            <a:gdLst/>
            <a:ahLst/>
            <a:cxnLst/>
            <a:rect r="r" b="b" t="t" l="l"/>
            <a:pathLst>
              <a:path h="1211025" w="1268693">
                <a:moveTo>
                  <a:pt x="0" y="0"/>
                </a:moveTo>
                <a:lnTo>
                  <a:pt x="1268693" y="0"/>
                </a:lnTo>
                <a:lnTo>
                  <a:pt x="1268693" y="1211025"/>
                </a:lnTo>
                <a:lnTo>
                  <a:pt x="0" y="121102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2106315" y="7936159"/>
            <a:ext cx="1104804" cy="1121111"/>
          </a:xfrm>
          <a:custGeom>
            <a:avLst/>
            <a:gdLst/>
            <a:ahLst/>
            <a:cxnLst/>
            <a:rect r="r" b="b" t="t" l="l"/>
            <a:pathLst>
              <a:path h="1121111" w="1104804">
                <a:moveTo>
                  <a:pt x="0" y="0"/>
                </a:moveTo>
                <a:lnTo>
                  <a:pt x="1104805" y="0"/>
                </a:lnTo>
                <a:lnTo>
                  <a:pt x="1104805" y="1121111"/>
                </a:lnTo>
                <a:lnTo>
                  <a:pt x="0" y="112111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0" id="10"/>
          <p:cNvGrpSpPr/>
          <p:nvPr/>
        </p:nvGrpSpPr>
        <p:grpSpPr>
          <a:xfrm rot="0">
            <a:off x="1774426" y="3206190"/>
            <a:ext cx="3474003" cy="647719"/>
            <a:chOff x="0" y="0"/>
            <a:chExt cx="914964" cy="170593"/>
          </a:xfrm>
        </p:grpSpPr>
        <p:sp>
          <p:nvSpPr>
            <p:cNvPr name="Freeform 11" id="11"/>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1A1A1A"/>
            </a:solidFill>
          </p:spPr>
        </p:sp>
        <p:sp>
          <p:nvSpPr>
            <p:cNvPr name="TextBox 12" id="12"/>
            <p:cNvSpPr txBox="true"/>
            <p:nvPr/>
          </p:nvSpPr>
          <p:spPr>
            <a:xfrm>
              <a:off x="0" y="-57150"/>
              <a:ext cx="914964" cy="227743"/>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Bold"/>
                </a:rPr>
                <a:t>300 bird species</a:t>
              </a:r>
            </a:p>
          </p:txBody>
        </p:sp>
      </p:grpSp>
      <p:sp>
        <p:nvSpPr>
          <p:cNvPr name="TextBox 13" id="13"/>
          <p:cNvSpPr txBox="true"/>
          <p:nvPr/>
        </p:nvSpPr>
        <p:spPr>
          <a:xfrm rot="0">
            <a:off x="2887170" y="1277407"/>
            <a:ext cx="11552977" cy="1166783"/>
          </a:xfrm>
          <a:prstGeom prst="rect">
            <a:avLst/>
          </a:prstGeom>
        </p:spPr>
        <p:txBody>
          <a:bodyPr anchor="t" rtlCol="false" tIns="0" lIns="0" bIns="0" rIns="0">
            <a:spAutoFit/>
          </a:bodyPr>
          <a:lstStyle/>
          <a:p>
            <a:pPr algn="ctr">
              <a:lnSpc>
                <a:spcPts val="9587"/>
              </a:lnSpc>
            </a:pPr>
            <a:r>
              <a:rPr lang="en-US" sz="6947" spc="368">
                <a:solidFill>
                  <a:srgbClr val="231F20"/>
                </a:solidFill>
                <a:latin typeface="Oswald Bold"/>
              </a:rPr>
              <a:t>THE FAUNA OF THE LAKE</a:t>
            </a:r>
          </a:p>
        </p:txBody>
      </p:sp>
      <p:sp>
        <p:nvSpPr>
          <p:cNvPr name="TextBox 14" id="14"/>
          <p:cNvSpPr txBox="true"/>
          <p:nvPr/>
        </p:nvSpPr>
        <p:spPr>
          <a:xfrm rot="0">
            <a:off x="1830975" y="4045241"/>
            <a:ext cx="3360904" cy="3661553"/>
          </a:xfrm>
          <a:prstGeom prst="rect">
            <a:avLst/>
          </a:prstGeom>
        </p:spPr>
        <p:txBody>
          <a:bodyPr anchor="t" rtlCol="false" tIns="0" lIns="0" bIns="0" rIns="0">
            <a:spAutoFit/>
          </a:bodyPr>
          <a:lstStyle/>
          <a:p>
            <a:pPr algn="ctr" marL="0" indent="0" lvl="0">
              <a:lnSpc>
                <a:spcPts val="2636"/>
              </a:lnSpc>
              <a:spcBef>
                <a:spcPct val="0"/>
              </a:spcBef>
            </a:pPr>
            <a:r>
              <a:rPr lang="en-US" sz="1910" spc="187">
                <a:solidFill>
                  <a:srgbClr val="231F20"/>
                </a:solidFill>
                <a:latin typeface="DM Sans"/>
              </a:rPr>
              <a:t>More than 300 bird species have been observed in the Lake Kerkini National Park. 137 of these species nest, 134 overwinter and 163 use the wetland and the surrounding area as an intermediate resting and foraging stop in their migration routes.</a:t>
            </a:r>
          </a:p>
        </p:txBody>
      </p:sp>
      <p:grpSp>
        <p:nvGrpSpPr>
          <p:cNvPr name="Group 15" id="15"/>
          <p:cNvGrpSpPr/>
          <p:nvPr/>
        </p:nvGrpSpPr>
        <p:grpSpPr>
          <a:xfrm rot="0">
            <a:off x="7218805" y="3206190"/>
            <a:ext cx="3474003" cy="647719"/>
            <a:chOff x="0" y="0"/>
            <a:chExt cx="914964" cy="170593"/>
          </a:xfrm>
        </p:grpSpPr>
        <p:sp>
          <p:nvSpPr>
            <p:cNvPr name="Freeform 16" id="16"/>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1A1A1A"/>
            </a:solidFill>
          </p:spPr>
        </p:sp>
        <p:sp>
          <p:nvSpPr>
            <p:cNvPr name="TextBox 17" id="17"/>
            <p:cNvSpPr txBox="true"/>
            <p:nvPr/>
          </p:nvSpPr>
          <p:spPr>
            <a:xfrm>
              <a:off x="0" y="-57150"/>
              <a:ext cx="914964" cy="227743"/>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Bold"/>
                </a:rPr>
                <a:t>Μammals</a:t>
              </a:r>
            </a:p>
          </p:txBody>
        </p:sp>
      </p:grpSp>
      <p:sp>
        <p:nvSpPr>
          <p:cNvPr name="TextBox 18" id="18"/>
          <p:cNvSpPr txBox="true"/>
          <p:nvPr/>
        </p:nvSpPr>
        <p:spPr>
          <a:xfrm rot="0">
            <a:off x="6138875" y="4042536"/>
            <a:ext cx="5967440" cy="1327928"/>
          </a:xfrm>
          <a:prstGeom prst="rect">
            <a:avLst/>
          </a:prstGeom>
        </p:spPr>
        <p:txBody>
          <a:bodyPr anchor="t" rtlCol="false" tIns="0" lIns="0" bIns="0" rIns="0">
            <a:spAutoFit/>
          </a:bodyPr>
          <a:lstStyle/>
          <a:p>
            <a:pPr algn="ctr" marL="0" indent="0" lvl="0">
              <a:lnSpc>
                <a:spcPts val="2636"/>
              </a:lnSpc>
              <a:spcBef>
                <a:spcPct val="0"/>
              </a:spcBef>
            </a:pPr>
            <a:r>
              <a:rPr lang="en-US" sz="1910" spc="187">
                <a:solidFill>
                  <a:srgbClr val="231F20"/>
                </a:solidFill>
                <a:latin typeface="DM Sans"/>
              </a:rPr>
              <a:t>The otter (Lutra lutra) is met in the lake, in channels and ditches. The red fox (Vulpes vulpes), the wildcat (Felis sylvestris), the least weasel (Mustela nivalis)</a:t>
            </a:r>
          </a:p>
        </p:txBody>
      </p:sp>
      <p:grpSp>
        <p:nvGrpSpPr>
          <p:cNvPr name="Group 19" id="19"/>
          <p:cNvGrpSpPr/>
          <p:nvPr/>
        </p:nvGrpSpPr>
        <p:grpSpPr>
          <a:xfrm rot="0">
            <a:off x="13284209" y="3206190"/>
            <a:ext cx="3474003" cy="647719"/>
            <a:chOff x="0" y="0"/>
            <a:chExt cx="914964" cy="170593"/>
          </a:xfrm>
        </p:grpSpPr>
        <p:sp>
          <p:nvSpPr>
            <p:cNvPr name="Freeform 20" id="20"/>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1A1A1A"/>
            </a:solidFill>
          </p:spPr>
        </p:sp>
        <p:sp>
          <p:nvSpPr>
            <p:cNvPr name="TextBox 21" id="21"/>
            <p:cNvSpPr txBox="true"/>
            <p:nvPr/>
          </p:nvSpPr>
          <p:spPr>
            <a:xfrm>
              <a:off x="0" y="-57150"/>
              <a:ext cx="914964" cy="227743"/>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Bold"/>
                </a:rPr>
                <a:t>Water buffalo</a:t>
              </a:r>
            </a:p>
          </p:txBody>
        </p:sp>
      </p:grpSp>
      <p:sp>
        <p:nvSpPr>
          <p:cNvPr name="TextBox 22" id="22"/>
          <p:cNvSpPr txBox="true"/>
          <p:nvPr/>
        </p:nvSpPr>
        <p:spPr>
          <a:xfrm rot="0">
            <a:off x="13340758" y="4054766"/>
            <a:ext cx="3360904" cy="3828050"/>
          </a:xfrm>
          <a:prstGeom prst="rect">
            <a:avLst/>
          </a:prstGeom>
        </p:spPr>
        <p:txBody>
          <a:bodyPr anchor="t" rtlCol="false" tIns="0" lIns="0" bIns="0" rIns="0">
            <a:spAutoFit/>
          </a:bodyPr>
          <a:lstStyle/>
          <a:p>
            <a:pPr algn="ctr" marL="0" indent="0" lvl="0">
              <a:lnSpc>
                <a:spcPts val="2360"/>
              </a:lnSpc>
              <a:spcBef>
                <a:spcPct val="0"/>
              </a:spcBef>
            </a:pPr>
            <a:r>
              <a:rPr lang="en-US" sz="1710" spc="167">
                <a:solidFill>
                  <a:srgbClr val="231F20"/>
                </a:solidFill>
                <a:latin typeface="DM Sans"/>
              </a:rPr>
              <a:t>The area of the lake hosts the largest number of water buffalo in Greece, a species that is under the protection of the Greek state. In the past, water buffalo could be found in most of wetlands of Macedonia, Thrace and Thessaly but in the last 50 years they have been restricted to only a few wetlands in the country.</a:t>
            </a:r>
          </a:p>
        </p:txBody>
      </p:sp>
      <p:sp>
        <p:nvSpPr>
          <p:cNvPr name="Freeform 23" id="23"/>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4" id="24"/>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489411" y="664311"/>
            <a:ext cx="6021895" cy="8876442"/>
          </a:xfrm>
          <a:custGeom>
            <a:avLst/>
            <a:gdLst/>
            <a:ahLst/>
            <a:cxnLst/>
            <a:rect r="r" b="b" t="t" l="l"/>
            <a:pathLst>
              <a:path h="8876442" w="6021895">
                <a:moveTo>
                  <a:pt x="0" y="0"/>
                </a:moveTo>
                <a:lnTo>
                  <a:pt x="6021895" y="0"/>
                </a:lnTo>
                <a:lnTo>
                  <a:pt x="6021895" y="8876442"/>
                </a:lnTo>
                <a:lnTo>
                  <a:pt x="0" y="8876442"/>
                </a:lnTo>
                <a:lnTo>
                  <a:pt x="0" y="0"/>
                </a:lnTo>
                <a:close/>
              </a:path>
            </a:pathLst>
          </a:custGeom>
          <a:blipFill>
            <a:blip r:embed="rId5"/>
            <a:stretch>
              <a:fillRect l="-42054" t="0" r="-79050" b="0"/>
            </a:stretch>
          </a:blipFill>
        </p:spPr>
      </p:sp>
      <p:sp>
        <p:nvSpPr>
          <p:cNvPr name="Freeform 5" id="5"/>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2191002" y="1162050"/>
            <a:ext cx="7241638" cy="1303627"/>
          </a:xfrm>
          <a:prstGeom prst="rect">
            <a:avLst/>
          </a:prstGeom>
        </p:spPr>
        <p:txBody>
          <a:bodyPr anchor="t" rtlCol="false" tIns="0" lIns="0" bIns="0" rIns="0">
            <a:spAutoFit/>
          </a:bodyPr>
          <a:lstStyle/>
          <a:p>
            <a:pPr marL="0" indent="0" lvl="0">
              <a:lnSpc>
                <a:spcPts val="9903"/>
              </a:lnSpc>
            </a:pPr>
            <a:r>
              <a:rPr lang="en-US" sz="9431" spc="924">
                <a:solidFill>
                  <a:srgbClr val="231F20"/>
                </a:solidFill>
                <a:latin typeface="Oswald Bold"/>
              </a:rPr>
              <a:t>HISTORY</a:t>
            </a:r>
          </a:p>
        </p:txBody>
      </p:sp>
      <p:sp>
        <p:nvSpPr>
          <p:cNvPr name="TextBox 7" id="7"/>
          <p:cNvSpPr txBox="true"/>
          <p:nvPr/>
        </p:nvSpPr>
        <p:spPr>
          <a:xfrm rot="0">
            <a:off x="2040350" y="2750603"/>
            <a:ext cx="6162866" cy="6164797"/>
          </a:xfrm>
          <a:prstGeom prst="rect">
            <a:avLst/>
          </a:prstGeom>
        </p:spPr>
        <p:txBody>
          <a:bodyPr anchor="t" rtlCol="false" tIns="0" lIns="0" bIns="0" rIns="0">
            <a:spAutoFit/>
          </a:bodyPr>
          <a:lstStyle/>
          <a:p>
            <a:pPr marL="429747" indent="-214874" lvl="1">
              <a:lnSpc>
                <a:spcPts val="2746"/>
              </a:lnSpc>
              <a:buFont typeface="Arial"/>
              <a:buChar char="•"/>
            </a:pPr>
            <a:r>
              <a:rPr lang="en-US" sz="1990" spc="195">
                <a:solidFill>
                  <a:srgbClr val="231F20"/>
                </a:solidFill>
                <a:latin typeface="DM Sans"/>
              </a:rPr>
              <a:t>Before 1932, there were irregular marsh lakes on Strymon, one of them called "Podkova" (in </a:t>
            </a:r>
            <a:r>
              <a:rPr lang="en-US" sz="1990" spc="195">
                <a:solidFill>
                  <a:srgbClr val="231F20"/>
                </a:solidFill>
                <a:latin typeface="DM Sans"/>
                <a:hlinkClick r:id="rId6" tooltip="https://en.wikipedia.org/wiki/Bulgarian_language"/>
              </a:rPr>
              <a:t>Bulgarian</a:t>
            </a:r>
            <a:r>
              <a:rPr lang="en-US" sz="1990" spc="195">
                <a:solidFill>
                  <a:srgbClr val="231F20"/>
                </a:solidFill>
                <a:latin typeface="DM Sans"/>
              </a:rPr>
              <a:t> and </a:t>
            </a:r>
            <a:r>
              <a:rPr lang="en-US" sz="1990" spc="195">
                <a:solidFill>
                  <a:srgbClr val="231F20"/>
                </a:solidFill>
                <a:latin typeface="DM Sans"/>
                <a:hlinkClick r:id="rId7" tooltip="https://en.wikipedia.org/wiki/Macedonian_language"/>
              </a:rPr>
              <a:t>Slavic Macedonian</a:t>
            </a:r>
            <a:r>
              <a:rPr lang="en-US" sz="1990" spc="195">
                <a:solidFill>
                  <a:srgbClr val="231F20"/>
                </a:solidFill>
                <a:latin typeface="DM Sans"/>
              </a:rPr>
              <a:t> "Podkova" meaning "Horseshoe", found in </a:t>
            </a:r>
            <a:r>
              <a:rPr lang="en-US" sz="1990" spc="195">
                <a:solidFill>
                  <a:srgbClr val="231F20"/>
                </a:solidFill>
                <a:latin typeface="DM Sans"/>
                <a:hlinkClick r:id="rId8" tooltip="https://en.wikipedia.org/wiki/Ottoman_Turkish_language"/>
              </a:rPr>
              <a:t>Ottoman Turkish</a:t>
            </a:r>
            <a:r>
              <a:rPr lang="en-US" sz="1990" spc="195">
                <a:solidFill>
                  <a:srgbClr val="231F20"/>
                </a:solidFill>
                <a:latin typeface="DM Sans"/>
                <a:ea typeface="DM Sans"/>
                <a:cs typeface="DM Sans"/>
              </a:rPr>
              <a:t> records: ݒودقوه كولي Podkova Gölü.).</a:t>
            </a:r>
          </a:p>
          <a:p>
            <a:pPr marL="429747" indent="-214874" lvl="1">
              <a:lnSpc>
                <a:spcPts val="2746"/>
              </a:lnSpc>
              <a:buFont typeface="Arial"/>
              <a:buChar char="•"/>
            </a:pPr>
            <a:r>
              <a:rPr lang="en-US" sz="1990" spc="195">
                <a:solidFill>
                  <a:srgbClr val="231F20"/>
                </a:solidFill>
                <a:latin typeface="DM Sans"/>
              </a:rPr>
              <a:t>Kerkini lake was created by making embankments on the eastern and western sides of the river and by a dam constructed near the village of </a:t>
            </a:r>
            <a:r>
              <a:rPr lang="en-US" sz="1990" spc="195">
                <a:solidFill>
                  <a:srgbClr val="231F20"/>
                </a:solidFill>
                <a:latin typeface="DM Sans"/>
                <a:hlinkClick r:id="rId9" tooltip="https://en.wikipedia.org/w/index.php?title=Lithotopos&amp;action=edit&amp;redlink=1"/>
              </a:rPr>
              <a:t>Lithotopos</a:t>
            </a:r>
            <a:r>
              <a:rPr lang="en-US" sz="1990" spc="195">
                <a:solidFill>
                  <a:srgbClr val="231F20"/>
                </a:solidFill>
                <a:latin typeface="DM Sans"/>
              </a:rPr>
              <a:t>, which started functioning in 1932.</a:t>
            </a:r>
          </a:p>
          <a:p>
            <a:pPr marL="429747" indent="-214874" lvl="1">
              <a:lnSpc>
                <a:spcPts val="2746"/>
              </a:lnSpc>
              <a:buFont typeface="Arial"/>
              <a:buChar char="•"/>
            </a:pPr>
            <a:r>
              <a:rPr lang="en-US" sz="1990" spc="195">
                <a:solidFill>
                  <a:srgbClr val="231F20"/>
                </a:solidFill>
                <a:latin typeface="DM Sans"/>
              </a:rPr>
              <a:t>As time went by, the lake's capacity was reduced due to silt deposited by Strymon river. So the raising of the embankments and the construction of a new dam was necessary, which started operating in 1982.</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2779206" y="1920649"/>
            <a:ext cx="2027545" cy="3080525"/>
          </a:xfrm>
          <a:custGeom>
            <a:avLst/>
            <a:gdLst/>
            <a:ahLst/>
            <a:cxnLst/>
            <a:rect r="r" b="b" t="t" l="l"/>
            <a:pathLst>
              <a:path h="3080525" w="2027545">
                <a:moveTo>
                  <a:pt x="0" y="0"/>
                </a:moveTo>
                <a:lnTo>
                  <a:pt x="2027545" y="0"/>
                </a:lnTo>
                <a:lnTo>
                  <a:pt x="2027545"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035253">
            <a:off x="15331117" y="4817487"/>
            <a:ext cx="7835077" cy="10939025"/>
          </a:xfrm>
          <a:custGeom>
            <a:avLst/>
            <a:gdLst/>
            <a:ahLst/>
            <a:cxnLst/>
            <a:rect r="r" b="b" t="t" l="l"/>
            <a:pathLst>
              <a:path h="10939025" w="7835077">
                <a:moveTo>
                  <a:pt x="0" y="0"/>
                </a:moveTo>
                <a:lnTo>
                  <a:pt x="7835077" y="0"/>
                </a:lnTo>
                <a:lnTo>
                  <a:pt x="7835077" y="10939026"/>
                </a:lnTo>
                <a:lnTo>
                  <a:pt x="0" y="109390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5" id="5"/>
          <p:cNvSpPr/>
          <p:nvPr/>
        </p:nvSpPr>
        <p:spPr>
          <a:xfrm rot="0">
            <a:off x="1589541" y="5472067"/>
            <a:ext cx="15108918" cy="0"/>
          </a:xfrm>
          <a:prstGeom prst="line">
            <a:avLst/>
          </a:prstGeom>
          <a:ln cap="flat" w="38100">
            <a:solidFill>
              <a:srgbClr val="000000"/>
            </a:solidFill>
            <a:prstDash val="solid"/>
            <a:headEnd type="none" len="sm" w="sm"/>
            <a:tailEnd type="none" len="sm" w="sm"/>
          </a:ln>
        </p:spPr>
      </p:sp>
      <p:grpSp>
        <p:nvGrpSpPr>
          <p:cNvPr name="Group 6" id="6"/>
          <p:cNvGrpSpPr/>
          <p:nvPr/>
        </p:nvGrpSpPr>
        <p:grpSpPr>
          <a:xfrm rot="0">
            <a:off x="3542437" y="5240576"/>
            <a:ext cx="501082" cy="50108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8" id="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9" id="9"/>
          <p:cNvSpPr txBox="true"/>
          <p:nvPr/>
        </p:nvSpPr>
        <p:spPr>
          <a:xfrm rot="0">
            <a:off x="2190716" y="6537441"/>
            <a:ext cx="3204526" cy="305615"/>
          </a:xfrm>
          <a:prstGeom prst="rect">
            <a:avLst/>
          </a:prstGeom>
        </p:spPr>
        <p:txBody>
          <a:bodyPr anchor="t" rtlCol="false" tIns="0" lIns="0" bIns="0" rIns="0">
            <a:spAutoFit/>
          </a:bodyPr>
          <a:lstStyle/>
          <a:p>
            <a:pPr algn="ctr">
              <a:lnSpc>
                <a:spcPts val="2545"/>
              </a:lnSpc>
            </a:pPr>
            <a:r>
              <a:rPr lang="en-US" sz="1844" spc="180">
                <a:solidFill>
                  <a:srgbClr val="231F20"/>
                </a:solidFill>
                <a:latin typeface="DM Sans"/>
              </a:rPr>
              <a:t>`</a:t>
            </a:r>
          </a:p>
        </p:txBody>
      </p:sp>
      <p:sp>
        <p:nvSpPr>
          <p:cNvPr name="TextBox 10" id="10"/>
          <p:cNvSpPr txBox="true"/>
          <p:nvPr/>
        </p:nvSpPr>
        <p:spPr>
          <a:xfrm rot="0">
            <a:off x="2779206" y="2339199"/>
            <a:ext cx="2027545" cy="1121713"/>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01</a:t>
            </a:r>
          </a:p>
        </p:txBody>
      </p:sp>
      <p:sp>
        <p:nvSpPr>
          <p:cNvPr name="TextBox 11" id="11"/>
          <p:cNvSpPr txBox="true"/>
          <p:nvPr/>
        </p:nvSpPr>
        <p:spPr>
          <a:xfrm rot="0">
            <a:off x="2059451" y="5941547"/>
            <a:ext cx="3467055" cy="1349086"/>
          </a:xfrm>
          <a:prstGeom prst="rect">
            <a:avLst/>
          </a:prstGeom>
        </p:spPr>
        <p:txBody>
          <a:bodyPr anchor="t" rtlCol="false" tIns="0" lIns="0" bIns="0" rIns="0">
            <a:spAutoFit/>
          </a:bodyPr>
          <a:lstStyle/>
          <a:p>
            <a:pPr algn="ctr">
              <a:lnSpc>
                <a:spcPts val="3659"/>
              </a:lnSpc>
            </a:pPr>
            <a:r>
              <a:rPr lang="en-US" sz="2651" spc="259">
                <a:solidFill>
                  <a:srgbClr val="231F20"/>
                </a:solidFill>
                <a:latin typeface="DM Sans Bold"/>
              </a:rPr>
              <a:t>MONASTERY OF SAINT JOHN THE BAPTIST</a:t>
            </a:r>
          </a:p>
        </p:txBody>
      </p:sp>
      <p:sp>
        <p:nvSpPr>
          <p:cNvPr name="Freeform 12" id="12"/>
          <p:cNvSpPr/>
          <p:nvPr/>
        </p:nvSpPr>
        <p:spPr>
          <a:xfrm flipH="false" flipV="false" rot="0">
            <a:off x="6267505" y="1920649"/>
            <a:ext cx="2027545" cy="3080525"/>
          </a:xfrm>
          <a:custGeom>
            <a:avLst/>
            <a:gdLst/>
            <a:ahLst/>
            <a:cxnLst/>
            <a:rect r="r" b="b" t="t" l="l"/>
            <a:pathLst>
              <a:path h="3080525" w="202754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3" id="13"/>
          <p:cNvGrpSpPr/>
          <p:nvPr/>
        </p:nvGrpSpPr>
        <p:grpSpPr>
          <a:xfrm rot="0">
            <a:off x="7030737" y="5240576"/>
            <a:ext cx="501082" cy="50108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15" id="1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16" id="16"/>
          <p:cNvSpPr txBox="true"/>
          <p:nvPr/>
        </p:nvSpPr>
        <p:spPr>
          <a:xfrm rot="0">
            <a:off x="6267505" y="2339199"/>
            <a:ext cx="2027545" cy="1121713"/>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02</a:t>
            </a:r>
          </a:p>
        </p:txBody>
      </p:sp>
      <p:sp>
        <p:nvSpPr>
          <p:cNvPr name="Freeform 17" id="17"/>
          <p:cNvSpPr/>
          <p:nvPr/>
        </p:nvSpPr>
        <p:spPr>
          <a:xfrm flipH="false" flipV="false" rot="0">
            <a:off x="9758062" y="1920649"/>
            <a:ext cx="2027545" cy="3080525"/>
          </a:xfrm>
          <a:custGeom>
            <a:avLst/>
            <a:gdLst/>
            <a:ahLst/>
            <a:cxnLst/>
            <a:rect r="r" b="b" t="t" l="l"/>
            <a:pathLst>
              <a:path h="3080525" w="202754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8" id="18"/>
          <p:cNvGrpSpPr/>
          <p:nvPr/>
        </p:nvGrpSpPr>
        <p:grpSpPr>
          <a:xfrm rot="0">
            <a:off x="10521294" y="5240576"/>
            <a:ext cx="501082" cy="50108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20" id="2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21" id="21"/>
          <p:cNvSpPr txBox="true"/>
          <p:nvPr/>
        </p:nvSpPr>
        <p:spPr>
          <a:xfrm rot="0">
            <a:off x="9758062" y="2339199"/>
            <a:ext cx="2027545" cy="1121713"/>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03</a:t>
            </a:r>
          </a:p>
        </p:txBody>
      </p:sp>
      <p:sp>
        <p:nvSpPr>
          <p:cNvPr name="Freeform 22" id="22"/>
          <p:cNvSpPr/>
          <p:nvPr/>
        </p:nvSpPr>
        <p:spPr>
          <a:xfrm flipH="false" flipV="false" rot="0">
            <a:off x="13248619" y="1920649"/>
            <a:ext cx="2027545" cy="3080525"/>
          </a:xfrm>
          <a:custGeom>
            <a:avLst/>
            <a:gdLst/>
            <a:ahLst/>
            <a:cxnLst/>
            <a:rect r="r" b="b" t="t" l="l"/>
            <a:pathLst>
              <a:path h="3080525" w="202754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3" id="23"/>
          <p:cNvGrpSpPr/>
          <p:nvPr/>
        </p:nvGrpSpPr>
        <p:grpSpPr>
          <a:xfrm rot="0">
            <a:off x="14011851" y="5240576"/>
            <a:ext cx="501082" cy="501082"/>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25" id="2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26" id="26"/>
          <p:cNvSpPr txBox="true"/>
          <p:nvPr/>
        </p:nvSpPr>
        <p:spPr>
          <a:xfrm rot="0">
            <a:off x="13248619" y="2339199"/>
            <a:ext cx="2027545" cy="1121713"/>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04</a:t>
            </a:r>
          </a:p>
        </p:txBody>
      </p:sp>
      <p:sp>
        <p:nvSpPr>
          <p:cNvPr name="TextBox 27" id="27"/>
          <p:cNvSpPr txBox="true"/>
          <p:nvPr/>
        </p:nvSpPr>
        <p:spPr>
          <a:xfrm rot="0">
            <a:off x="5755200" y="7246481"/>
            <a:ext cx="3204526" cy="803657"/>
          </a:xfrm>
          <a:prstGeom prst="rect">
            <a:avLst/>
          </a:prstGeom>
        </p:spPr>
        <p:txBody>
          <a:bodyPr anchor="t" rtlCol="false" tIns="0" lIns="0" bIns="0" rIns="0">
            <a:spAutoFit/>
          </a:bodyPr>
          <a:lstStyle/>
          <a:p>
            <a:pPr algn="ctr">
              <a:lnSpc>
                <a:spcPts val="3235"/>
              </a:lnSpc>
            </a:pPr>
            <a:r>
              <a:rPr lang="en-US" sz="2344" spc="229">
                <a:solidFill>
                  <a:srgbClr val="231F20"/>
                </a:solidFill>
                <a:latin typeface="DM Sans"/>
              </a:rPr>
              <a:t>You can stay in this hotel</a:t>
            </a:r>
          </a:p>
        </p:txBody>
      </p:sp>
      <p:sp>
        <p:nvSpPr>
          <p:cNvPr name="TextBox 28" id="28"/>
          <p:cNvSpPr txBox="true"/>
          <p:nvPr/>
        </p:nvSpPr>
        <p:spPr>
          <a:xfrm rot="0">
            <a:off x="5889722" y="5941547"/>
            <a:ext cx="2709833" cy="999170"/>
          </a:xfrm>
          <a:prstGeom prst="rect">
            <a:avLst/>
          </a:prstGeom>
        </p:spPr>
        <p:txBody>
          <a:bodyPr anchor="t" rtlCol="false" tIns="0" lIns="0" bIns="0" rIns="0">
            <a:spAutoFit/>
          </a:bodyPr>
          <a:lstStyle/>
          <a:p>
            <a:pPr algn="ctr">
              <a:lnSpc>
                <a:spcPts val="4073"/>
              </a:lnSpc>
            </a:pPr>
            <a:r>
              <a:rPr lang="en-US" sz="2951" spc="289">
                <a:solidFill>
                  <a:srgbClr val="231F20"/>
                </a:solidFill>
                <a:latin typeface="DM Sans Bold"/>
              </a:rPr>
              <a:t>ERODIOS HOTEL</a:t>
            </a:r>
          </a:p>
        </p:txBody>
      </p:sp>
      <p:sp>
        <p:nvSpPr>
          <p:cNvPr name="TextBox 29" id="29"/>
          <p:cNvSpPr txBox="true"/>
          <p:nvPr/>
        </p:nvSpPr>
        <p:spPr>
          <a:xfrm rot="0">
            <a:off x="9350250" y="7246481"/>
            <a:ext cx="3204526" cy="394082"/>
          </a:xfrm>
          <a:prstGeom prst="rect">
            <a:avLst/>
          </a:prstGeom>
        </p:spPr>
        <p:txBody>
          <a:bodyPr anchor="t" rtlCol="false" tIns="0" lIns="0" bIns="0" rIns="0">
            <a:spAutoFit/>
          </a:bodyPr>
          <a:lstStyle/>
          <a:p>
            <a:pPr algn="ctr">
              <a:lnSpc>
                <a:spcPts val="3235"/>
              </a:lnSpc>
            </a:pPr>
            <a:r>
              <a:rPr lang="en-US" sz="2344" spc="229">
                <a:solidFill>
                  <a:srgbClr val="231F20"/>
                </a:solidFill>
                <a:latin typeface="DM Sans"/>
              </a:rPr>
              <a:t>You can eat there</a:t>
            </a:r>
          </a:p>
        </p:txBody>
      </p:sp>
      <p:sp>
        <p:nvSpPr>
          <p:cNvPr name="TextBox 30" id="30"/>
          <p:cNvSpPr txBox="true"/>
          <p:nvPr/>
        </p:nvSpPr>
        <p:spPr>
          <a:xfrm rot="0">
            <a:off x="9455604" y="5942960"/>
            <a:ext cx="2993819" cy="999170"/>
          </a:xfrm>
          <a:prstGeom prst="rect">
            <a:avLst/>
          </a:prstGeom>
        </p:spPr>
        <p:txBody>
          <a:bodyPr anchor="t" rtlCol="false" tIns="0" lIns="0" bIns="0" rIns="0">
            <a:spAutoFit/>
          </a:bodyPr>
          <a:lstStyle/>
          <a:p>
            <a:pPr algn="ctr">
              <a:lnSpc>
                <a:spcPts val="4073"/>
              </a:lnSpc>
            </a:pPr>
            <a:r>
              <a:rPr lang="en-US" sz="2951" spc="289">
                <a:solidFill>
                  <a:srgbClr val="231F20"/>
                </a:solidFill>
                <a:latin typeface="DM Sans Bold"/>
              </a:rPr>
              <a:t>EVORA RESTAURANT</a:t>
            </a:r>
          </a:p>
        </p:txBody>
      </p:sp>
      <p:sp>
        <p:nvSpPr>
          <p:cNvPr name="TextBox 31" id="31"/>
          <p:cNvSpPr txBox="true"/>
          <p:nvPr/>
        </p:nvSpPr>
        <p:spPr>
          <a:xfrm rot="0">
            <a:off x="12910670" y="7246481"/>
            <a:ext cx="3204526" cy="394082"/>
          </a:xfrm>
          <a:prstGeom prst="rect">
            <a:avLst/>
          </a:prstGeom>
        </p:spPr>
        <p:txBody>
          <a:bodyPr anchor="t" rtlCol="false" tIns="0" lIns="0" bIns="0" rIns="0">
            <a:spAutoFit/>
          </a:bodyPr>
          <a:lstStyle/>
          <a:p>
            <a:pPr algn="ctr">
              <a:lnSpc>
                <a:spcPts val="3235"/>
              </a:lnSpc>
            </a:pPr>
            <a:r>
              <a:rPr lang="en-US" sz="2344" spc="229">
                <a:solidFill>
                  <a:srgbClr val="231F20"/>
                </a:solidFill>
                <a:latin typeface="DM Sans"/>
              </a:rPr>
              <a:t>You can visit it </a:t>
            </a:r>
          </a:p>
        </p:txBody>
      </p:sp>
      <p:sp>
        <p:nvSpPr>
          <p:cNvPr name="TextBox 32" id="32"/>
          <p:cNvSpPr txBox="true"/>
          <p:nvPr/>
        </p:nvSpPr>
        <p:spPr>
          <a:xfrm rot="0">
            <a:off x="12599121" y="5941547"/>
            <a:ext cx="3827623" cy="999170"/>
          </a:xfrm>
          <a:prstGeom prst="rect">
            <a:avLst/>
          </a:prstGeom>
        </p:spPr>
        <p:txBody>
          <a:bodyPr anchor="t" rtlCol="false" tIns="0" lIns="0" bIns="0" rIns="0">
            <a:spAutoFit/>
          </a:bodyPr>
          <a:lstStyle/>
          <a:p>
            <a:pPr algn="ctr">
              <a:lnSpc>
                <a:spcPts val="4073"/>
              </a:lnSpc>
            </a:pPr>
            <a:r>
              <a:rPr lang="en-US" sz="2951" spc="289">
                <a:solidFill>
                  <a:srgbClr val="231F20"/>
                </a:solidFill>
                <a:latin typeface="DM Sans Bold"/>
              </a:rPr>
              <a:t>ARCHEOLOGICAL MUSEUMS</a:t>
            </a:r>
          </a:p>
        </p:txBody>
      </p:sp>
      <p:sp>
        <p:nvSpPr>
          <p:cNvPr name="Freeform 33" id="33"/>
          <p:cNvSpPr/>
          <p:nvPr/>
        </p:nvSpPr>
        <p:spPr>
          <a:xfrm flipH="false" flipV="false" rot="-10799999">
            <a:off x="-2729621" y="-7074240"/>
            <a:ext cx="7835077" cy="10939025"/>
          </a:xfrm>
          <a:custGeom>
            <a:avLst/>
            <a:gdLst/>
            <a:ahLst/>
            <a:cxnLst/>
            <a:rect r="r" b="b" t="t" l="l"/>
            <a:pathLst>
              <a:path h="10939025" w="7835077">
                <a:moveTo>
                  <a:pt x="0" y="0"/>
                </a:moveTo>
                <a:lnTo>
                  <a:pt x="7835076" y="0"/>
                </a:lnTo>
                <a:lnTo>
                  <a:pt x="7835076" y="10939026"/>
                </a:lnTo>
                <a:lnTo>
                  <a:pt x="0" y="109390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4" id="34"/>
          <p:cNvSpPr txBox="true"/>
          <p:nvPr/>
        </p:nvSpPr>
        <p:spPr>
          <a:xfrm rot="0">
            <a:off x="2349441" y="7490659"/>
            <a:ext cx="3177064" cy="391032"/>
          </a:xfrm>
          <a:prstGeom prst="rect">
            <a:avLst/>
          </a:prstGeom>
        </p:spPr>
        <p:txBody>
          <a:bodyPr anchor="t" rtlCol="false" tIns="0" lIns="0" bIns="0" rIns="0">
            <a:spAutoFit/>
          </a:bodyPr>
          <a:lstStyle/>
          <a:p>
            <a:pPr algn="ctr">
              <a:lnSpc>
                <a:spcPts val="3207"/>
              </a:lnSpc>
            </a:pPr>
            <a:r>
              <a:rPr lang="en-US" sz="2324" spc="227">
                <a:solidFill>
                  <a:srgbClr val="231F20"/>
                </a:solidFill>
                <a:latin typeface="DM Sans"/>
              </a:rPr>
              <a:t>You can pray there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0758785" y="1049603"/>
            <a:ext cx="6176060" cy="8208697"/>
          </a:xfrm>
          <a:custGeom>
            <a:avLst/>
            <a:gdLst/>
            <a:ahLst/>
            <a:cxnLst/>
            <a:rect r="r" b="b" t="t" l="l"/>
            <a:pathLst>
              <a:path h="8208697" w="6176060">
                <a:moveTo>
                  <a:pt x="0" y="0"/>
                </a:moveTo>
                <a:lnTo>
                  <a:pt x="6176060" y="0"/>
                </a:lnTo>
                <a:lnTo>
                  <a:pt x="6176060" y="8208697"/>
                </a:lnTo>
                <a:lnTo>
                  <a:pt x="0" y="8208697"/>
                </a:lnTo>
                <a:lnTo>
                  <a:pt x="0" y="0"/>
                </a:lnTo>
                <a:close/>
              </a:path>
            </a:pathLst>
          </a:custGeom>
          <a:blipFill>
            <a:blip r:embed="rId3"/>
            <a:stretch>
              <a:fillRect l="-49746" t="0" r="-49746" b="0"/>
            </a:stretch>
          </a:blipFill>
        </p:spPr>
      </p:sp>
      <p:sp>
        <p:nvSpPr>
          <p:cNvPr name="TextBox 7" id="7"/>
          <p:cNvSpPr txBox="true"/>
          <p:nvPr/>
        </p:nvSpPr>
        <p:spPr>
          <a:xfrm rot="0">
            <a:off x="2142191" y="888605"/>
            <a:ext cx="7505379" cy="3429417"/>
          </a:xfrm>
          <a:prstGeom prst="rect">
            <a:avLst/>
          </a:prstGeom>
        </p:spPr>
        <p:txBody>
          <a:bodyPr anchor="t" rtlCol="false" tIns="0" lIns="0" bIns="0" rIns="0">
            <a:spAutoFit/>
          </a:bodyPr>
          <a:lstStyle/>
          <a:p>
            <a:pPr>
              <a:lnSpc>
                <a:spcPts val="13774"/>
              </a:lnSpc>
            </a:pPr>
            <a:r>
              <a:rPr lang="en-US" sz="9981" spc="978">
                <a:solidFill>
                  <a:srgbClr val="231F20"/>
                </a:solidFill>
                <a:latin typeface="Oswald Bold"/>
              </a:rPr>
              <a:t>ABOUT THE PROJECT</a:t>
            </a:r>
          </a:p>
        </p:txBody>
      </p:sp>
      <p:grpSp>
        <p:nvGrpSpPr>
          <p:cNvPr name="Group 8" id="8"/>
          <p:cNvGrpSpPr/>
          <p:nvPr/>
        </p:nvGrpSpPr>
        <p:grpSpPr>
          <a:xfrm rot="0">
            <a:off x="1005820" y="4738301"/>
            <a:ext cx="9752965" cy="2465422"/>
            <a:chOff x="0" y="0"/>
            <a:chExt cx="13003953" cy="3287229"/>
          </a:xfrm>
        </p:grpSpPr>
        <p:sp>
          <p:nvSpPr>
            <p:cNvPr name="Freeform 9" id="9"/>
            <p:cNvSpPr/>
            <p:nvPr/>
          </p:nvSpPr>
          <p:spPr>
            <a:xfrm flipH="false" flipV="false" rot="0">
              <a:off x="0" y="1910100"/>
              <a:ext cx="13003953" cy="1377130"/>
            </a:xfrm>
            <a:custGeom>
              <a:avLst/>
              <a:gdLst/>
              <a:ahLst/>
              <a:cxnLst/>
              <a:rect r="r" b="b" t="t" l="l"/>
              <a:pathLst>
                <a:path h="1377130" w="13003953">
                  <a:moveTo>
                    <a:pt x="0" y="0"/>
                  </a:moveTo>
                  <a:lnTo>
                    <a:pt x="13003953" y="0"/>
                  </a:lnTo>
                  <a:lnTo>
                    <a:pt x="13003953" y="1377129"/>
                  </a:lnTo>
                  <a:lnTo>
                    <a:pt x="0" y="1377129"/>
                  </a:lnTo>
                  <a:lnTo>
                    <a:pt x="0" y="0"/>
                  </a:lnTo>
                  <a:close/>
                </a:path>
              </a:pathLst>
            </a:custGeom>
            <a:blipFill>
              <a:blip r:embed="rId4"/>
              <a:stretch>
                <a:fillRect l="0" t="-86495" r="0" b="0"/>
              </a:stretch>
            </a:blipFill>
          </p:spPr>
        </p:sp>
        <p:grpSp>
          <p:nvGrpSpPr>
            <p:cNvPr name="Group 10" id="10"/>
            <p:cNvGrpSpPr/>
            <p:nvPr/>
          </p:nvGrpSpPr>
          <p:grpSpPr>
            <a:xfrm rot="0">
              <a:off x="0" y="0"/>
              <a:ext cx="12813391" cy="2598665"/>
              <a:chOff x="0" y="0"/>
              <a:chExt cx="3682024" cy="746746"/>
            </a:xfrm>
          </p:grpSpPr>
          <p:sp>
            <p:nvSpPr>
              <p:cNvPr name="Freeform 11" id="11"/>
              <p:cNvSpPr/>
              <p:nvPr/>
            </p:nvSpPr>
            <p:spPr>
              <a:xfrm flipH="false" flipV="false" rot="0">
                <a:off x="0" y="0"/>
                <a:ext cx="3682024" cy="746746"/>
              </a:xfrm>
              <a:custGeom>
                <a:avLst/>
                <a:gdLst/>
                <a:ahLst/>
                <a:cxnLst/>
                <a:rect r="r" b="b" t="t" l="l"/>
                <a:pathLst>
                  <a:path h="746746" w="3682024">
                    <a:moveTo>
                      <a:pt x="0" y="0"/>
                    </a:moveTo>
                    <a:lnTo>
                      <a:pt x="3682024" y="0"/>
                    </a:lnTo>
                    <a:lnTo>
                      <a:pt x="3682024" y="746746"/>
                    </a:lnTo>
                    <a:lnTo>
                      <a:pt x="0" y="746746"/>
                    </a:lnTo>
                    <a:close/>
                  </a:path>
                </a:pathLst>
              </a:custGeom>
              <a:solidFill>
                <a:srgbClr val="EFEFEF"/>
              </a:solidFill>
            </p:spPr>
          </p:sp>
          <p:sp>
            <p:nvSpPr>
              <p:cNvPr name="TextBox 12" id="12"/>
              <p:cNvSpPr txBox="true"/>
              <p:nvPr/>
            </p:nvSpPr>
            <p:spPr>
              <a:xfrm>
                <a:off x="0" y="-19050"/>
                <a:ext cx="3682024" cy="765796"/>
              </a:xfrm>
              <a:prstGeom prst="rect">
                <a:avLst/>
              </a:prstGeom>
            </p:spPr>
            <p:txBody>
              <a:bodyPr anchor="ctr" rtlCol="false" tIns="50800" lIns="50800" bIns="50800" rIns="50800"/>
              <a:lstStyle/>
              <a:p>
                <a:pPr algn="ctr">
                  <a:lnSpc>
                    <a:spcPts val="2859"/>
                  </a:lnSpc>
                </a:pPr>
              </a:p>
            </p:txBody>
          </p:sp>
        </p:grpSp>
        <p:sp>
          <p:nvSpPr>
            <p:cNvPr name="Freeform 13" id="13"/>
            <p:cNvSpPr/>
            <p:nvPr/>
          </p:nvSpPr>
          <p:spPr>
            <a:xfrm flipH="false" flipV="false" rot="0">
              <a:off x="306144" y="513503"/>
              <a:ext cx="1545940" cy="1571658"/>
            </a:xfrm>
            <a:custGeom>
              <a:avLst/>
              <a:gdLst/>
              <a:ahLst/>
              <a:cxnLst/>
              <a:rect r="r" b="b" t="t" l="l"/>
              <a:pathLst>
                <a:path h="1571658" w="1545940">
                  <a:moveTo>
                    <a:pt x="0" y="0"/>
                  </a:moveTo>
                  <a:lnTo>
                    <a:pt x="1545940" y="0"/>
                  </a:lnTo>
                  <a:lnTo>
                    <a:pt x="1545940" y="1571658"/>
                  </a:lnTo>
                  <a:lnTo>
                    <a:pt x="0" y="15716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2355610" y="320461"/>
              <a:ext cx="9509575" cy="1008627"/>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a:rPr>
                <a:t>This project is created for my homework in the cladd of Geograophy</a:t>
              </a:r>
            </a:p>
          </p:txBody>
        </p:sp>
      </p:grpSp>
      <p:sp>
        <p:nvSpPr>
          <p:cNvPr name="Freeform 15" id="15"/>
          <p:cNvSpPr/>
          <p:nvPr/>
        </p:nvSpPr>
        <p:spPr>
          <a:xfrm flipH="false" flipV="false" rot="0">
            <a:off x="-2514264" y="6872081"/>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0580377">
            <a:off x="9407140" y="-9309963"/>
            <a:ext cx="24036383" cy="24664199"/>
          </a:xfrm>
          <a:custGeom>
            <a:avLst/>
            <a:gdLst/>
            <a:ahLst/>
            <a:cxnLst/>
            <a:rect r="r" b="b" t="t" l="l"/>
            <a:pathLst>
              <a:path h="24664199" w="24036383">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561733" y="2105045"/>
            <a:ext cx="8097687" cy="3241963"/>
          </a:xfrm>
          <a:prstGeom prst="rect">
            <a:avLst/>
          </a:prstGeom>
        </p:spPr>
        <p:txBody>
          <a:bodyPr anchor="t" rtlCol="false" tIns="0" lIns="0" bIns="0" rIns="0">
            <a:spAutoFit/>
          </a:bodyPr>
          <a:lstStyle/>
          <a:p>
            <a:pPr marL="0" indent="0" lvl="0">
              <a:lnSpc>
                <a:spcPts val="13015"/>
              </a:lnSpc>
              <a:spcBef>
                <a:spcPct val="0"/>
              </a:spcBef>
            </a:pPr>
            <a:r>
              <a:rPr lang="en-US" sz="9431" spc="924">
                <a:solidFill>
                  <a:srgbClr val="231F20"/>
                </a:solidFill>
                <a:latin typeface="Oswald Bold"/>
              </a:rPr>
              <a:t>THANK'S FOR WATCHING</a:t>
            </a:r>
          </a:p>
        </p:txBody>
      </p:sp>
      <p:sp>
        <p:nvSpPr>
          <p:cNvPr name="Freeform 5" id="5"/>
          <p:cNvSpPr/>
          <p:nvPr/>
        </p:nvSpPr>
        <p:spPr>
          <a:xfrm flipH="false" flipV="false" rot="0">
            <a:off x="15409623" y="2266970"/>
            <a:ext cx="734693" cy="755166"/>
          </a:xfrm>
          <a:custGeom>
            <a:avLst/>
            <a:gdLst/>
            <a:ahLst/>
            <a:cxnLst/>
            <a:rect r="r" b="b" t="t" l="l"/>
            <a:pathLst>
              <a:path h="755166" w="734693">
                <a:moveTo>
                  <a:pt x="0" y="0"/>
                </a:moveTo>
                <a:lnTo>
                  <a:pt x="734692" y="0"/>
                </a:lnTo>
                <a:lnTo>
                  <a:pt x="734692" y="755166"/>
                </a:lnTo>
                <a:lnTo>
                  <a:pt x="0" y="7551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4461756" y="3090876"/>
            <a:ext cx="2630426" cy="716113"/>
          </a:xfrm>
          <a:prstGeom prst="rect">
            <a:avLst/>
          </a:prstGeom>
        </p:spPr>
        <p:txBody>
          <a:bodyPr anchor="t" rtlCol="false" tIns="0" lIns="0" bIns="0" rIns="0">
            <a:spAutoFit/>
          </a:bodyPr>
          <a:lstStyle/>
          <a:p>
            <a:pPr algn="ctr" marL="0" indent="0" lvl="0">
              <a:lnSpc>
                <a:spcPts val="2947"/>
              </a:lnSpc>
              <a:spcBef>
                <a:spcPct val="0"/>
              </a:spcBef>
            </a:pPr>
            <a:r>
              <a:rPr lang="en-US" sz="2135" spc="209">
                <a:solidFill>
                  <a:srgbClr val="231F20"/>
                </a:solidFill>
                <a:latin typeface="Montserrat Classic Bold"/>
              </a:rPr>
              <a:t>KONSTANTINOS MAVRIDIS</a:t>
            </a:r>
          </a:p>
        </p:txBody>
      </p:sp>
      <p:sp>
        <p:nvSpPr>
          <p:cNvPr name="Freeform 7" id="7"/>
          <p:cNvSpPr/>
          <p:nvPr/>
        </p:nvSpPr>
        <p:spPr>
          <a:xfrm flipH="true" flipV="false" rot="0">
            <a:off x="-4254153" y="7476061"/>
            <a:ext cx="11881594" cy="3564478"/>
          </a:xfrm>
          <a:custGeom>
            <a:avLst/>
            <a:gdLst/>
            <a:ahLst/>
            <a:cxnLst/>
            <a:rect r="r" b="b" t="t" l="l"/>
            <a:pathLst>
              <a:path h="3564478" w="11881594">
                <a:moveTo>
                  <a:pt x="11881594" y="0"/>
                </a:moveTo>
                <a:lnTo>
                  <a:pt x="0" y="0"/>
                </a:lnTo>
                <a:lnTo>
                  <a:pt x="0" y="3564478"/>
                </a:lnTo>
                <a:lnTo>
                  <a:pt x="11881594" y="3564478"/>
                </a:lnTo>
                <a:lnTo>
                  <a:pt x="1188159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DAF_rqn2Ays</dc:identifier>
  <dcterms:modified xsi:type="dcterms:W3CDTF">2011-08-01T06:04:30Z</dcterms:modified>
  <cp:revision>1</cp:revision>
  <dc:title>lake</dc:title>
</cp:coreProperties>
</file>